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7" r:id="rId2"/>
    <p:sldId id="272" r:id="rId3"/>
    <p:sldId id="313" r:id="rId4"/>
    <p:sldId id="298" r:id="rId5"/>
    <p:sldId id="309" r:id="rId6"/>
    <p:sldId id="314" r:id="rId7"/>
    <p:sldId id="315" r:id="rId8"/>
    <p:sldId id="310" r:id="rId9"/>
    <p:sldId id="311" r:id="rId10"/>
    <p:sldId id="316" r:id="rId11"/>
    <p:sldId id="257" r:id="rId12"/>
    <p:sldId id="263" r:id="rId13"/>
    <p:sldId id="258" r:id="rId14"/>
    <p:sldId id="259" r:id="rId15"/>
    <p:sldId id="260" r:id="rId16"/>
    <p:sldId id="261" r:id="rId17"/>
    <p:sldId id="268" r:id="rId18"/>
    <p:sldId id="266" r:id="rId19"/>
    <p:sldId id="317" r:id="rId20"/>
    <p:sldId id="321" r:id="rId21"/>
    <p:sldId id="318" r:id="rId22"/>
    <p:sldId id="312" r:id="rId23"/>
    <p:sldId id="262" r:id="rId24"/>
    <p:sldId id="264" r:id="rId25"/>
    <p:sldId id="265" r:id="rId26"/>
    <p:sldId id="267" r:id="rId27"/>
    <p:sldId id="269" r:id="rId28"/>
    <p:sldId id="270" r:id="rId29"/>
    <p:sldId id="307" r:id="rId30"/>
    <p:sldId id="271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284" r:id="rId39"/>
    <p:sldId id="285" r:id="rId40"/>
    <p:sldId id="286" r:id="rId41"/>
    <p:sldId id="280" r:id="rId42"/>
    <p:sldId id="281" r:id="rId43"/>
    <p:sldId id="282" r:id="rId44"/>
    <p:sldId id="283" r:id="rId45"/>
    <p:sldId id="287" r:id="rId46"/>
    <p:sldId id="299" r:id="rId47"/>
    <p:sldId id="320" r:id="rId48"/>
    <p:sldId id="308" r:id="rId49"/>
    <p:sldId id="306" r:id="rId50"/>
    <p:sldId id="319" r:id="rId51"/>
    <p:sldId id="300" r:id="rId52"/>
    <p:sldId id="301" r:id="rId53"/>
    <p:sldId id="302" r:id="rId54"/>
    <p:sldId id="305" r:id="rId55"/>
    <p:sldId id="303" r:id="rId56"/>
    <p:sldId id="304" r:id="rId57"/>
    <p:sldId id="288" r:id="rId58"/>
    <p:sldId id="289" r:id="rId59"/>
    <p:sldId id="291" r:id="rId60"/>
    <p:sldId id="290" r:id="rId61"/>
    <p:sldId id="292" r:id="rId62"/>
    <p:sldId id="293" r:id="rId63"/>
    <p:sldId id="294" r:id="rId64"/>
    <p:sldId id="295" r:id="rId65"/>
    <p:sldId id="296" r:id="rId6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216"/>
    <p:restoredTop sz="94551"/>
  </p:normalViewPr>
  <p:slideViewPr>
    <p:cSldViewPr snapToGrid="0" snapToObjects="1">
      <p:cViewPr>
        <p:scale>
          <a:sx n="100" d="100"/>
          <a:sy n="100" d="100"/>
        </p:scale>
        <p:origin x="21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75F41-9EE7-BF42-A26A-0403F1474D3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8733-314A-3A45-B256-DA0C98860B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75F41-9EE7-BF42-A26A-0403F1474D3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8733-314A-3A45-B256-DA0C98860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75F41-9EE7-BF42-A26A-0403F1474D3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8733-314A-3A45-B256-DA0C98860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75F41-9EE7-BF42-A26A-0403F1474D3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8733-314A-3A45-B256-DA0C98860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75F41-9EE7-BF42-A26A-0403F1474D3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8733-314A-3A45-B256-DA0C98860BC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75F41-9EE7-BF42-A26A-0403F1474D3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8733-314A-3A45-B256-DA0C98860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75F41-9EE7-BF42-A26A-0403F1474D3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8733-314A-3A45-B256-DA0C98860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75F41-9EE7-BF42-A26A-0403F1474D3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8733-314A-3A45-B256-DA0C98860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75F41-9EE7-BF42-A26A-0403F1474D3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8733-314A-3A45-B256-DA0C98860BC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75F41-9EE7-BF42-A26A-0403F1474D3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8733-314A-3A45-B256-DA0C98860B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275F41-9EE7-BF42-A26A-0403F1474D3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8733-314A-3A45-B256-DA0C98860B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x-none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F275F41-9EE7-BF42-A26A-0403F1474D3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8438733-314A-3A45-B256-DA0C98860BC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4"/>
                </a:solidFill>
              </a:rPr>
              <a:t>О чем идет речь?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0001" y="1379009"/>
            <a:ext cx="7528221" cy="48006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8000" b="1" dirty="0" smtClean="0">
                <a:solidFill>
                  <a:srgbClr val="C00000"/>
                </a:solidFill>
              </a:rPr>
              <a:t>КУЛЬТУРА ВАРНАШРАМЫ</a:t>
            </a:r>
          </a:p>
          <a:p>
            <a:pPr marL="82296" indent="0"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невозможное возможное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450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Какая-то культура </a:t>
            </a:r>
            <a:r>
              <a:rPr lang="ru-RU" dirty="0" smtClean="0"/>
              <a:t>будет присутствовать </a:t>
            </a:r>
            <a:r>
              <a:rPr lang="ru-RU" dirty="0"/>
              <a:t>всегда, вопрос только в том, внедрим ли мы осознанно духовную, соответствующую нашей философии, культуру Кришны или позволим чтобы нас поглотила современная </a:t>
            </a:r>
            <a:r>
              <a:rPr lang="ru-RU" dirty="0" err="1"/>
              <a:t>т.н.культура</a:t>
            </a:r>
            <a:r>
              <a:rPr lang="ru-RU" dirty="0"/>
              <a:t>, которая враждебна по отношению к чистому </a:t>
            </a:r>
            <a:r>
              <a:rPr lang="ru-RU" i="1" dirty="0" err="1"/>
              <a:t>бхакти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93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6408" y="-12276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8000"/>
                </a:solidFill>
                <a:latin typeface="ScaGoudy"/>
                <a:cs typeface="ScaGoudy"/>
              </a:rPr>
              <a:t>О чем идет речь</a:t>
            </a:r>
            <a:endParaRPr lang="en-US" sz="2000" dirty="0">
              <a:solidFill>
                <a:srgbClr val="008000"/>
              </a:solidFill>
              <a:latin typeface="ScaGoudy"/>
              <a:cs typeface="ScaGoud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762000"/>
            <a:ext cx="8341022" cy="584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5700" b="1" dirty="0">
                <a:solidFill>
                  <a:srgbClr val="C00000"/>
                </a:solidFill>
                <a:latin typeface="ScaGoudy"/>
                <a:cs typeface="ScaGoudy"/>
              </a:rPr>
              <a:t>Краткое содержание этой презентации</a:t>
            </a:r>
            <a:r>
              <a:rPr lang="en-US" sz="5700" b="1" dirty="0">
                <a:solidFill>
                  <a:srgbClr val="C00000"/>
                </a:solidFill>
                <a:latin typeface="ScaGoudy"/>
                <a:cs typeface="ScaGoudy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i="1" dirty="0" err="1" smtClean="0">
                <a:solidFill>
                  <a:srgbClr val="C00000"/>
                </a:solidFill>
                <a:latin typeface="ScaGoudy"/>
                <a:cs typeface="ScaGoudy"/>
              </a:rPr>
              <a:t>Варнашрама</a:t>
            </a:r>
            <a:r>
              <a:rPr lang="ru-RU" sz="2600" dirty="0" smtClean="0">
                <a:solidFill>
                  <a:srgbClr val="C00000"/>
                </a:solidFill>
                <a:latin typeface="ScaGoudy"/>
                <a:cs typeface="ScaGoudy"/>
              </a:rPr>
              <a:t> обеспечивает социальные рекомендации, которые дают человеку возможность достичь цели жизни – чистой преданности. </a:t>
            </a:r>
            <a:endParaRPr lang="en-US" sz="2600" dirty="0" smtClean="0">
              <a:solidFill>
                <a:srgbClr val="C00000"/>
              </a:solidFill>
              <a:latin typeface="ScaGoudy"/>
              <a:cs typeface="ScaGoudy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>
                <a:solidFill>
                  <a:srgbClr val="C00000"/>
                </a:solidFill>
                <a:latin typeface="ScaGoudy"/>
                <a:cs typeface="ScaGoudy"/>
              </a:rPr>
              <a:t>Эти рекомендации, руководство состоят из главных и второстепенных правил. </a:t>
            </a:r>
            <a:endParaRPr lang="en-US" sz="2600" dirty="0" smtClean="0">
              <a:solidFill>
                <a:srgbClr val="C00000"/>
              </a:solidFill>
              <a:latin typeface="ScaGoudy"/>
              <a:cs typeface="ScaGoudy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>
                <a:solidFill>
                  <a:srgbClr val="C00000"/>
                </a:solidFill>
                <a:latin typeface="ScaGoudy"/>
                <a:cs typeface="ScaGoudy"/>
              </a:rPr>
              <a:t>Главные правила являются твердыми, тогда как второстепенные имеют силу при определенных условиях. </a:t>
            </a:r>
            <a:endParaRPr lang="en-US" sz="2600" dirty="0" smtClean="0">
              <a:solidFill>
                <a:srgbClr val="C00000"/>
              </a:solidFill>
              <a:latin typeface="ScaGoudy"/>
              <a:cs typeface="ScaGoudy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600" i="1" dirty="0" err="1" smtClean="0">
                <a:solidFill>
                  <a:srgbClr val="C00000"/>
                </a:solidFill>
                <a:latin typeface="ScaGoudy"/>
                <a:cs typeface="ScaGoudy"/>
              </a:rPr>
              <a:t>Варнашрама</a:t>
            </a:r>
            <a:r>
              <a:rPr lang="ru-RU" sz="2600" dirty="0" smtClean="0">
                <a:solidFill>
                  <a:srgbClr val="C00000"/>
                </a:solidFill>
                <a:latin typeface="ScaGoudy"/>
                <a:cs typeface="ScaGoudy"/>
              </a:rPr>
              <a:t> в ИСККОН будет означать признание главных правил и адаптация второстепенных. </a:t>
            </a:r>
            <a:endParaRPr lang="en-US" sz="2600" dirty="0" smtClean="0">
              <a:solidFill>
                <a:srgbClr val="C00000"/>
              </a:solidFill>
              <a:latin typeface="ScaGoudy"/>
              <a:cs typeface="ScaGoudy"/>
            </a:endParaRPr>
          </a:p>
          <a:p>
            <a:pPr marL="514350" indent="-514350">
              <a:buFont typeface="+mj-lt"/>
              <a:buAutoNum type="arabicPeriod"/>
            </a:pPr>
            <a:endParaRPr lang="en-US" sz="2600" dirty="0" smtClean="0">
              <a:solidFill>
                <a:srgbClr val="C00000"/>
              </a:solidFill>
              <a:latin typeface="ScaGoudy"/>
              <a:cs typeface="ScaGoudy"/>
            </a:endParaRPr>
          </a:p>
          <a:p>
            <a:pPr marL="514350" indent="-514350">
              <a:buFont typeface="+mj-lt"/>
              <a:buAutoNum type="arabicPeriod"/>
            </a:pPr>
            <a:endParaRPr lang="en-US" sz="2600" dirty="0">
              <a:latin typeface="ScaGoudy"/>
              <a:cs typeface="ScaGoudy"/>
            </a:endParaRPr>
          </a:p>
          <a:p>
            <a:endParaRPr lang="en-US" sz="2600" dirty="0">
              <a:latin typeface="ScaGoudy"/>
              <a:cs typeface="ScaGoudy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4267" y="2302933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98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41867" y="338668"/>
            <a:ext cx="1998134" cy="846666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008000"/>
                </a:solidFill>
                <a:latin typeface="ScaGoudy"/>
                <a:cs typeface="ScaGoudy"/>
              </a:rPr>
              <a:t> 1 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1" y="338668"/>
            <a:ext cx="8009466" cy="5858931"/>
          </a:xfrm>
        </p:spPr>
        <p:txBody>
          <a:bodyPr>
            <a:noAutofit/>
          </a:bodyPr>
          <a:lstStyle/>
          <a:p>
            <a:pPr marL="82296" indent="0">
              <a:buNone/>
            </a:pPr>
            <a:endParaRPr lang="en-US" b="1" dirty="0" smtClean="0">
              <a:latin typeface="ScaGoudy"/>
              <a:cs typeface="ScaGoudy"/>
            </a:endParaRPr>
          </a:p>
          <a:p>
            <a:pPr marL="82296" indent="0" algn="ctr">
              <a:buNone/>
            </a:pPr>
            <a:endParaRPr lang="en-US" b="1" dirty="0" smtClean="0">
              <a:latin typeface="ScaGoudy"/>
              <a:cs typeface="ScaGoudy"/>
            </a:endParaRPr>
          </a:p>
          <a:p>
            <a:pPr marL="82296" indent="0" algn="ctr">
              <a:buNone/>
            </a:pPr>
            <a:r>
              <a:rPr lang="ru-RU" sz="4800" b="1" dirty="0" err="1" smtClean="0">
                <a:solidFill>
                  <a:srgbClr val="C00000"/>
                </a:solidFill>
                <a:latin typeface="ScaGoudy"/>
                <a:cs typeface="ScaGoudy"/>
              </a:rPr>
              <a:t>Варнашрама</a:t>
            </a:r>
            <a:r>
              <a:rPr lang="ru-RU" sz="4800" b="1" dirty="0" smtClean="0">
                <a:solidFill>
                  <a:srgbClr val="C00000"/>
                </a:solidFill>
                <a:latin typeface="ScaGoudy"/>
                <a:cs typeface="ScaGoudy"/>
              </a:rPr>
              <a:t> – это руководство в социальном поведении, </a:t>
            </a:r>
            <a:r>
              <a:rPr lang="ru-RU" sz="4800" b="1" dirty="0">
                <a:solidFill>
                  <a:srgbClr val="C00000"/>
                </a:solidFill>
                <a:latin typeface="ScaGoudy"/>
                <a:cs typeface="ScaGoudy"/>
              </a:rPr>
              <a:t>которое </a:t>
            </a:r>
            <a:r>
              <a:rPr lang="ru-RU" sz="4800" b="1" dirty="0" smtClean="0">
                <a:solidFill>
                  <a:srgbClr val="C00000"/>
                </a:solidFill>
                <a:latin typeface="ScaGoudy"/>
                <a:cs typeface="ScaGoudy"/>
              </a:rPr>
              <a:t>позволяет человеку достичь </a:t>
            </a:r>
            <a:r>
              <a:rPr lang="ru-RU" sz="4800" b="1" dirty="0">
                <a:solidFill>
                  <a:srgbClr val="C00000"/>
                </a:solidFill>
                <a:latin typeface="ScaGoudy"/>
                <a:cs typeface="ScaGoudy"/>
              </a:rPr>
              <a:t>цели жизни – чистой </a:t>
            </a:r>
            <a:r>
              <a:rPr lang="ru-RU" sz="4800" b="1" dirty="0" smtClean="0">
                <a:solidFill>
                  <a:srgbClr val="C00000"/>
                </a:solidFill>
                <a:latin typeface="ScaGoudy"/>
                <a:cs typeface="ScaGoudy"/>
              </a:rPr>
              <a:t>преданности</a:t>
            </a:r>
            <a:endParaRPr lang="en-US" sz="4000" b="1" dirty="0">
              <a:latin typeface="ScaGoudy"/>
              <a:cs typeface="ScaGoudy"/>
            </a:endParaRPr>
          </a:p>
          <a:p>
            <a:pPr marL="82296" indent="0" algn="ctr">
              <a:buNone/>
            </a:pPr>
            <a:r>
              <a:rPr lang="ru-RU" b="1" dirty="0" smtClean="0">
                <a:latin typeface="ScaGoudy"/>
                <a:cs typeface="ScaGoudy"/>
              </a:rPr>
              <a:t> </a:t>
            </a:r>
            <a:endParaRPr lang="en-US" b="1" dirty="0">
              <a:latin typeface="ScaGoudy"/>
              <a:cs typeface="ScaGoudy"/>
            </a:endParaRPr>
          </a:p>
          <a:p>
            <a:pPr marL="82296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8875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00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b="1">
                <a:solidFill>
                  <a:srgbClr val="008000"/>
                </a:solidFill>
                <a:effectLst/>
                <a:latin typeface="ScaGoudy"/>
                <a:cs typeface="ScaGoudy"/>
              </a:rPr>
              <a:t>Руководство для достижения </a:t>
            </a:r>
            <a:br>
              <a:rPr lang="ru-RU" sz="2000" b="1">
                <a:solidFill>
                  <a:srgbClr val="008000"/>
                </a:solidFill>
                <a:effectLst/>
                <a:latin typeface="ScaGoudy"/>
                <a:cs typeface="ScaGoudy"/>
              </a:rPr>
            </a:br>
            <a:r>
              <a:rPr lang="ru-RU" sz="2000" b="1">
                <a:solidFill>
                  <a:srgbClr val="008000"/>
                </a:solidFill>
                <a:effectLst/>
                <a:latin typeface="ScaGoudy"/>
                <a:cs typeface="ScaGoudy"/>
              </a:rPr>
              <a:t>чистой преданности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20799"/>
            <a:ext cx="7866888" cy="5384801"/>
          </a:xfrm>
        </p:spPr>
        <p:txBody>
          <a:bodyPr>
            <a:normAutofit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ru-RU" i="1" dirty="0" err="1" smtClean="0">
                <a:latin typeface="ScaGoudy"/>
                <a:cs typeface="ScaGoudy"/>
              </a:rPr>
              <a:t>Варнашрама</a:t>
            </a:r>
            <a:r>
              <a:rPr lang="ru-RU" dirty="0" smtClean="0">
                <a:latin typeface="ScaGoudy"/>
                <a:cs typeface="ScaGoudy"/>
              </a:rPr>
              <a:t> создана Кришной: </a:t>
            </a:r>
            <a:endParaRPr lang="en-US" dirty="0">
              <a:latin typeface="ScaGoudy"/>
              <a:cs typeface="ScaGoudy"/>
            </a:endParaRPr>
          </a:p>
          <a:p>
            <a:pPr lvl="1"/>
            <a:r>
              <a:rPr lang="en-GB" dirty="0" smtClean="0">
                <a:solidFill>
                  <a:srgbClr val="0000FF"/>
                </a:solidFill>
                <a:latin typeface="ScaGoudy"/>
                <a:cs typeface="ScaGoudy"/>
              </a:rPr>
              <a:t>“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Я создатель этой системы</a:t>
            </a:r>
            <a:r>
              <a:rPr lang="en-GB" dirty="0" smtClean="0">
                <a:solidFill>
                  <a:srgbClr val="0000FF"/>
                </a:solidFill>
                <a:latin typeface="ScaGoudy"/>
                <a:cs typeface="ScaGoudy"/>
              </a:rPr>
              <a:t>.” (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БГ</a:t>
            </a:r>
            <a:r>
              <a:rPr lang="en-GB" dirty="0" smtClean="0">
                <a:solidFill>
                  <a:srgbClr val="0000FF"/>
                </a:solidFill>
                <a:latin typeface="ScaGoudy"/>
                <a:cs typeface="ScaGoudy"/>
              </a:rPr>
              <a:t> 4</a:t>
            </a:r>
            <a:r>
              <a:rPr lang="en-GB" dirty="0">
                <a:solidFill>
                  <a:srgbClr val="0000FF"/>
                </a:solidFill>
                <a:latin typeface="ScaGoudy"/>
                <a:cs typeface="ScaGoudy"/>
              </a:rPr>
              <a:t>:</a:t>
            </a:r>
            <a:r>
              <a:rPr lang="en-GB" dirty="0" smtClean="0">
                <a:solidFill>
                  <a:srgbClr val="0000FF"/>
                </a:solidFill>
                <a:latin typeface="ScaGoudy"/>
                <a:cs typeface="ScaGoudy"/>
              </a:rPr>
              <a:t>13)</a:t>
            </a:r>
          </a:p>
          <a:p>
            <a:pPr lvl="1"/>
            <a:r>
              <a:rPr lang="en-GB" dirty="0" smtClean="0">
                <a:solidFill>
                  <a:srgbClr val="0000FF"/>
                </a:solidFill>
                <a:latin typeface="ScaGoudy"/>
                <a:cs typeface="ScaGoudy"/>
              </a:rPr>
              <a:t>“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Нет иного рассказчика, творца и защитника высших религиозных принципов, помимо Твоей Светлости</a:t>
            </a:r>
            <a:r>
              <a:rPr lang="en-GB" dirty="0" smtClean="0">
                <a:solidFill>
                  <a:srgbClr val="0000FF"/>
                </a:solidFill>
                <a:latin typeface="ScaGoudy"/>
                <a:cs typeface="ScaGoudy"/>
              </a:rPr>
              <a:t>”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.</a:t>
            </a:r>
            <a:r>
              <a:rPr lang="en-GB" dirty="0" smtClean="0">
                <a:solidFill>
                  <a:srgbClr val="0000FF"/>
                </a:solidFill>
                <a:latin typeface="ScaGoudy"/>
                <a:cs typeface="ScaGoudy"/>
              </a:rPr>
              <a:t> (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ШБ</a:t>
            </a:r>
            <a:r>
              <a:rPr lang="en-GB" dirty="0" smtClean="0">
                <a:solidFill>
                  <a:srgbClr val="0000FF"/>
                </a:solidFill>
                <a:latin typeface="ScaGoudy"/>
                <a:cs typeface="ScaGoudy"/>
              </a:rPr>
              <a:t> 11.17.5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-6</a:t>
            </a:r>
            <a:r>
              <a:rPr lang="en-GB" dirty="0" smtClean="0">
                <a:solidFill>
                  <a:srgbClr val="0000FF"/>
                </a:solidFill>
                <a:latin typeface="ScaGoudy"/>
                <a:cs typeface="ScaGoudy"/>
              </a:rPr>
              <a:t>)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.</a:t>
            </a:r>
            <a:r>
              <a:rPr lang="en-GB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</a:p>
          <a:p>
            <a:pPr marL="402336" lvl="1" indent="0">
              <a:buNone/>
            </a:pPr>
            <a:endParaRPr lang="en-GB" dirty="0" smtClean="0">
              <a:latin typeface="ScaGoudy"/>
              <a:cs typeface="ScaGoudy"/>
            </a:endParaRPr>
          </a:p>
          <a:p>
            <a:r>
              <a:rPr lang="ru-RU" sz="2800" dirty="0" smtClean="0">
                <a:latin typeface="ScaGoudy"/>
                <a:cs typeface="ScaGoudy"/>
              </a:rPr>
              <a:t>Это религиозные принципы (</a:t>
            </a:r>
            <a:r>
              <a:rPr lang="ru-RU" sz="2800" i="1" dirty="0" smtClean="0">
                <a:latin typeface="ScaGoudy"/>
                <a:cs typeface="ScaGoudy"/>
              </a:rPr>
              <a:t>дхарма</a:t>
            </a:r>
            <a:r>
              <a:rPr lang="ru-RU" sz="2800" dirty="0" smtClean="0">
                <a:latin typeface="ScaGoudy"/>
                <a:cs typeface="ScaGoudy"/>
              </a:rPr>
              <a:t>) для ведения очищающего и возвышающего образа жизни (</a:t>
            </a:r>
            <a:r>
              <a:rPr lang="ru-RU" sz="2800" i="1" dirty="0" err="1" smtClean="0">
                <a:latin typeface="ScaGoudy"/>
                <a:cs typeface="ScaGoudy"/>
              </a:rPr>
              <a:t>ашрам</a:t>
            </a:r>
            <a:r>
              <a:rPr lang="ru-RU" sz="2800" dirty="0" smtClean="0">
                <a:latin typeface="ScaGoudy"/>
                <a:cs typeface="ScaGoudy"/>
              </a:rPr>
              <a:t>) и деятельности (</a:t>
            </a:r>
            <a:r>
              <a:rPr lang="ru-RU" sz="2800" i="1" dirty="0" err="1" smtClean="0">
                <a:latin typeface="ScaGoudy"/>
                <a:cs typeface="ScaGoudy"/>
              </a:rPr>
              <a:t>варна</a:t>
            </a:r>
            <a:r>
              <a:rPr lang="ru-RU" sz="2800" dirty="0" smtClean="0">
                <a:latin typeface="ScaGoudy"/>
                <a:cs typeface="ScaGoudy"/>
              </a:rPr>
              <a:t>).  </a:t>
            </a:r>
            <a:endParaRPr lang="en-US" sz="2800" dirty="0">
              <a:latin typeface="ScaGoudy"/>
              <a:cs typeface="ScaGoudy"/>
            </a:endParaRPr>
          </a:p>
          <a:p>
            <a:pPr lvl="1"/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Поэтому это называется </a:t>
            </a:r>
            <a:r>
              <a:rPr lang="ru-RU" i="1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варнашрама</a:t>
            </a:r>
            <a:r>
              <a:rPr lang="ru-RU" i="1" dirty="0" smtClean="0">
                <a:solidFill>
                  <a:srgbClr val="0000FF"/>
                </a:solidFill>
                <a:latin typeface="ScaGoudy"/>
                <a:cs typeface="ScaGoudy"/>
              </a:rPr>
              <a:t>-дхарма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.</a:t>
            </a:r>
            <a:endParaRPr lang="en-GB" sz="2800" dirty="0">
              <a:latin typeface="ScaGoudy"/>
              <a:cs typeface="ScaGoudy"/>
            </a:endParaRPr>
          </a:p>
          <a:p>
            <a:pPr lvl="1"/>
            <a:endParaRPr lang="en-US" dirty="0">
              <a:latin typeface="ScaGoudy"/>
              <a:cs typeface="ScaGoudy"/>
            </a:endParaRPr>
          </a:p>
          <a:p>
            <a:pPr lvl="1"/>
            <a:endParaRPr lang="en-US" dirty="0">
              <a:latin typeface="ScaGoudy"/>
              <a:cs typeface="ScaGoudy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22133" y="2455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0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00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b="1">
                <a:solidFill>
                  <a:srgbClr val="008000"/>
                </a:solidFill>
                <a:effectLst/>
                <a:latin typeface="ScaGoudy"/>
                <a:cs typeface="ScaGoudy"/>
              </a:rPr>
              <a:t>Руководство для достижения </a:t>
            </a:r>
            <a:br>
              <a:rPr lang="ru-RU" sz="2000" b="1">
                <a:solidFill>
                  <a:srgbClr val="008000"/>
                </a:solidFill>
                <a:effectLst/>
                <a:latin typeface="ScaGoudy"/>
                <a:cs typeface="ScaGoudy"/>
              </a:rPr>
            </a:br>
            <a:r>
              <a:rPr lang="ru-RU" sz="2000" b="1">
                <a:solidFill>
                  <a:srgbClr val="008000"/>
                </a:solidFill>
                <a:effectLst/>
                <a:latin typeface="ScaGoudy"/>
                <a:cs typeface="ScaGoudy"/>
              </a:rPr>
              <a:t>чистой преданности </a:t>
            </a:r>
            <a:r>
              <a:rPr lang="ru-RU" sz="2000" b="1" dirty="0" err="1">
                <a:solidFill>
                  <a:srgbClr val="008000"/>
                </a:solidFill>
                <a:effectLst/>
                <a:latin typeface="ScaGoudy"/>
                <a:cs typeface="ScaGoudy"/>
              </a:rPr>
              <a:t>ти</a:t>
            </a:r>
            <a:r>
              <a:rPr lang="ru-RU" sz="2000" b="1" dirty="0">
                <a:solidFill>
                  <a:srgbClr val="008000"/>
                </a:solidFill>
                <a:effectLst/>
                <a:latin typeface="ScaGoudy"/>
                <a:cs typeface="ScaGoudy"/>
              </a:rPr>
              <a:t> 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408" y="1617133"/>
            <a:ext cx="7498080" cy="4800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ScaGoudy"/>
                <a:cs typeface="ScaGoudy"/>
              </a:rPr>
              <a:t>Ману-</a:t>
            </a:r>
            <a:r>
              <a:rPr lang="ru-RU" sz="2800" dirty="0" err="1" smtClean="0">
                <a:latin typeface="ScaGoudy"/>
                <a:cs typeface="ScaGoudy"/>
              </a:rPr>
              <a:t>самхита</a:t>
            </a:r>
            <a:r>
              <a:rPr lang="ru-RU" sz="2800" dirty="0" smtClean="0">
                <a:latin typeface="ScaGoudy"/>
                <a:cs typeface="ScaGoudy"/>
              </a:rPr>
              <a:t> определяет цель </a:t>
            </a:r>
            <a:r>
              <a:rPr lang="ru-RU" sz="2800" i="1" dirty="0" err="1" smtClean="0">
                <a:latin typeface="ScaGoudy"/>
                <a:cs typeface="ScaGoudy"/>
              </a:rPr>
              <a:t>варнашрамы</a:t>
            </a:r>
            <a:r>
              <a:rPr lang="ru-RU" sz="2800" dirty="0" smtClean="0">
                <a:latin typeface="ScaGoudy"/>
                <a:cs typeface="ScaGoudy"/>
              </a:rPr>
              <a:t> следующим образом:</a:t>
            </a:r>
            <a:endParaRPr lang="en-US" sz="2800" dirty="0" smtClean="0">
              <a:latin typeface="ScaGoudy"/>
              <a:cs typeface="ScaGoudy"/>
            </a:endParaRPr>
          </a:p>
          <a:p>
            <a:pPr marL="82296" indent="0">
              <a:buNone/>
            </a:pPr>
            <a:endParaRPr lang="en-US" sz="2800" dirty="0" smtClean="0">
              <a:latin typeface="ScaGoudy"/>
              <a:cs typeface="ScaGoudy"/>
            </a:endParaRPr>
          </a:p>
          <a:p>
            <a:pPr lvl="1"/>
            <a:r>
              <a:rPr lang="en-GB" dirty="0" smtClean="0">
                <a:solidFill>
                  <a:srgbClr val="0000FF"/>
                </a:solidFill>
                <a:latin typeface="ScaGoudy"/>
                <a:cs typeface="ScaGoudy"/>
              </a:rPr>
              <a:t>“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Знание о душе в связи с различными правилами и предписаниями о деятельности, которые позволяют человеку осознать Верховного Господа, которого невозможно познать другими способами</a:t>
            </a:r>
            <a:r>
              <a:rPr lang="en-GB" dirty="0" smtClean="0">
                <a:solidFill>
                  <a:srgbClr val="0000FF"/>
                </a:solidFill>
                <a:latin typeface="ScaGoudy"/>
                <a:cs typeface="ScaGoudy"/>
              </a:rPr>
              <a:t>” (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МС</a:t>
            </a:r>
            <a:r>
              <a:rPr lang="en-GB" dirty="0" smtClean="0">
                <a:solidFill>
                  <a:srgbClr val="0000FF"/>
                </a:solidFill>
                <a:latin typeface="ScaGoudy"/>
                <a:cs typeface="ScaGoudy"/>
              </a:rPr>
              <a:t> 1.4)</a:t>
            </a:r>
            <a:endParaRPr lang="en-US" dirty="0">
              <a:solidFill>
                <a:srgbClr val="0000FF"/>
              </a:solidFill>
              <a:latin typeface="ScaGoudy"/>
              <a:cs typeface="ScaGoudy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9467" y="3352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45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875" y="8467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b="1">
                <a:solidFill>
                  <a:srgbClr val="008000"/>
                </a:solidFill>
                <a:effectLst/>
                <a:latin typeface="ScaGoudy"/>
                <a:cs typeface="ScaGoudy"/>
              </a:rPr>
              <a:t>Руководство для достижения </a:t>
            </a:r>
            <a:br>
              <a:rPr lang="ru-RU" sz="2000" b="1">
                <a:solidFill>
                  <a:srgbClr val="008000"/>
                </a:solidFill>
                <a:effectLst/>
                <a:latin typeface="ScaGoudy"/>
                <a:cs typeface="ScaGoudy"/>
              </a:rPr>
            </a:br>
            <a:r>
              <a:rPr lang="ru-RU" sz="2000" b="1">
                <a:solidFill>
                  <a:srgbClr val="008000"/>
                </a:solidFill>
                <a:effectLst/>
                <a:latin typeface="ScaGoudy"/>
                <a:cs typeface="ScaGoudy"/>
              </a:rPr>
              <a:t>чистой преданности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075" y="1634067"/>
            <a:ext cx="7498080" cy="4800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ScaGoudy"/>
                <a:cs typeface="ScaGoudy"/>
              </a:rPr>
              <a:t>Ману также определяет аудиторию, для которой написана </a:t>
            </a:r>
            <a:r>
              <a:rPr lang="ru-RU" sz="2800" i="1" dirty="0" err="1" smtClean="0">
                <a:latin typeface="ScaGoudy"/>
                <a:cs typeface="ScaGoudy"/>
              </a:rPr>
              <a:t>самхита</a:t>
            </a:r>
            <a:r>
              <a:rPr lang="ru-RU" sz="2800" dirty="0" smtClean="0">
                <a:latin typeface="ScaGoudy"/>
                <a:cs typeface="ScaGoudy"/>
              </a:rPr>
              <a:t>:</a:t>
            </a:r>
            <a:endParaRPr lang="en-US" sz="2800" dirty="0" smtClean="0">
              <a:latin typeface="ScaGoudy"/>
              <a:cs typeface="ScaGoudy"/>
            </a:endParaRPr>
          </a:p>
          <a:p>
            <a:pPr marL="82296" indent="0">
              <a:buNone/>
            </a:pPr>
            <a:endParaRPr lang="en-US" sz="2800" dirty="0" smtClean="0">
              <a:latin typeface="ScaGoudy"/>
              <a:cs typeface="ScaGoudy"/>
            </a:endParaRPr>
          </a:p>
          <a:p>
            <a:pPr lvl="1"/>
            <a:r>
              <a:rPr lang="en-GB" dirty="0" smtClean="0">
                <a:solidFill>
                  <a:srgbClr val="0000FF"/>
                </a:solidFill>
                <a:latin typeface="ScaGoudy"/>
                <a:cs typeface="ScaGoudy"/>
              </a:rPr>
              <a:t>“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Изучающие это знание должны быть высокоморальными, возвышенными личностями. Она предназначена не для всех, но для тех, кого интересует религиозная жизнь и осознание Бога</a:t>
            </a:r>
            <a:r>
              <a:rPr lang="en-GB" dirty="0" smtClean="0">
                <a:solidFill>
                  <a:srgbClr val="0000FF"/>
                </a:solidFill>
                <a:latin typeface="ScaGoudy"/>
                <a:cs typeface="ScaGoudy"/>
              </a:rPr>
              <a:t>” (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МС</a:t>
            </a:r>
            <a:r>
              <a:rPr lang="en-GB" dirty="0" smtClean="0">
                <a:solidFill>
                  <a:srgbClr val="0000FF"/>
                </a:solidFill>
                <a:latin typeface="ScaGoudy"/>
                <a:cs typeface="ScaGoudy"/>
              </a:rPr>
              <a:t>1.4)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.</a:t>
            </a:r>
            <a:endParaRPr lang="en-US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endParaRPr lang="en-US" dirty="0">
              <a:latin typeface="ScaGoudy"/>
              <a:cs typeface="ScaGoudy"/>
            </a:endParaRPr>
          </a:p>
        </p:txBody>
      </p:sp>
    </p:spTree>
    <p:extLst>
      <p:ext uri="{BB962C8B-B14F-4D97-AF65-F5344CB8AC3E}">
        <p14:creationId xmlns:p14="http://schemas.microsoft.com/office/powerpoint/2010/main" val="269843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3742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b="1">
                <a:solidFill>
                  <a:srgbClr val="008000"/>
                </a:solidFill>
                <a:effectLst/>
                <a:latin typeface="ScaGoudy"/>
                <a:cs typeface="ScaGoudy"/>
              </a:rPr>
              <a:t>Руководство для достижения </a:t>
            </a:r>
            <a:br>
              <a:rPr lang="ru-RU" sz="2000" b="1">
                <a:solidFill>
                  <a:srgbClr val="008000"/>
                </a:solidFill>
                <a:effectLst/>
                <a:latin typeface="ScaGoudy"/>
                <a:cs typeface="ScaGoudy"/>
              </a:rPr>
            </a:br>
            <a:r>
              <a:rPr lang="ru-RU" sz="2000" b="1">
                <a:solidFill>
                  <a:srgbClr val="008000"/>
                </a:solidFill>
                <a:effectLst/>
                <a:latin typeface="ScaGoudy"/>
                <a:cs typeface="ScaGoudy"/>
              </a:rPr>
              <a:t>чистой преданности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ScaGoudy"/>
                <a:cs typeface="ScaGoudy"/>
              </a:rPr>
              <a:t>Кришна упоминает, что </a:t>
            </a:r>
            <a:r>
              <a:rPr lang="ru-RU" sz="2800" i="1" dirty="0" err="1" smtClean="0">
                <a:latin typeface="ScaGoudy"/>
                <a:cs typeface="ScaGoudy"/>
              </a:rPr>
              <a:t>варнашрама</a:t>
            </a:r>
            <a:r>
              <a:rPr lang="ru-RU" sz="2800" dirty="0" smtClean="0">
                <a:latin typeface="ScaGoudy"/>
                <a:cs typeface="ScaGoudy"/>
              </a:rPr>
              <a:t> также предназначена для преданных: </a:t>
            </a:r>
            <a:endParaRPr lang="en-US" sz="2800" dirty="0" smtClean="0">
              <a:latin typeface="ScaGoudy"/>
              <a:cs typeface="ScaGoudy"/>
            </a:endParaRPr>
          </a:p>
          <a:p>
            <a:endParaRPr lang="en-US" sz="2800" dirty="0">
              <a:latin typeface="ScaGoudy"/>
              <a:cs typeface="ScaGoudy"/>
            </a:endParaRPr>
          </a:p>
          <a:p>
            <a:pPr lvl="1"/>
            <a:r>
              <a:rPr lang="en-GB" dirty="0" smtClean="0">
                <a:solidFill>
                  <a:srgbClr val="002060"/>
                </a:solidFill>
                <a:latin typeface="ScaGoudy"/>
                <a:cs typeface="ScaGoudy"/>
              </a:rPr>
              <a:t>“</a:t>
            </a:r>
            <a:r>
              <a:rPr lang="ru-RU" dirty="0">
                <a:solidFill>
                  <a:srgbClr val="002060"/>
                </a:solidFill>
                <a:latin typeface="ScaGoudy"/>
              </a:rPr>
              <a:t>Тот, кто следует системе </a:t>
            </a:r>
            <a:r>
              <a:rPr lang="ru-RU" i="1" dirty="0" err="1">
                <a:solidFill>
                  <a:srgbClr val="002060"/>
                </a:solidFill>
                <a:latin typeface="ScaGoudy"/>
              </a:rPr>
              <a:t>варнашрамы</a:t>
            </a:r>
            <a:r>
              <a:rPr lang="ru-RU" dirty="0">
                <a:solidFill>
                  <a:srgbClr val="002060"/>
                </a:solidFill>
                <a:latin typeface="ScaGoudy"/>
              </a:rPr>
              <a:t>, принимает религиозные принципы в соответствии с авторитетными традициями поведения. Соединение исполнения предписанных обязанностей с любовным служением Мне приводит к высшему совершенству жизни</a:t>
            </a:r>
            <a:r>
              <a:rPr lang="ru-RU" dirty="0" smtClean="0">
                <a:solidFill>
                  <a:srgbClr val="002060"/>
                </a:solidFill>
                <a:latin typeface="ScaGoudy"/>
              </a:rPr>
              <a:t>.</a:t>
            </a:r>
            <a:r>
              <a:rPr lang="en-GB" dirty="0" smtClean="0">
                <a:solidFill>
                  <a:srgbClr val="002060"/>
                </a:solidFill>
                <a:latin typeface="ScaGoudy"/>
                <a:cs typeface="ScaGoudy"/>
              </a:rPr>
              <a:t>” (</a:t>
            </a:r>
            <a:r>
              <a:rPr lang="ru-RU" dirty="0" smtClean="0">
                <a:solidFill>
                  <a:srgbClr val="002060"/>
                </a:solidFill>
                <a:latin typeface="ScaGoudy"/>
                <a:cs typeface="ScaGoudy"/>
              </a:rPr>
              <a:t>ШБ</a:t>
            </a:r>
            <a:r>
              <a:rPr lang="en-GB" dirty="0" smtClean="0">
                <a:solidFill>
                  <a:srgbClr val="002060"/>
                </a:solidFill>
                <a:latin typeface="ScaGoudy"/>
                <a:cs typeface="ScaGoudy"/>
              </a:rPr>
              <a:t> 11.18.47)</a:t>
            </a:r>
            <a:endParaRPr lang="en-US" dirty="0">
              <a:solidFill>
                <a:srgbClr val="002060"/>
              </a:solidFill>
              <a:latin typeface="ScaGoudy"/>
              <a:cs typeface="ScaGoudy"/>
            </a:endParaRPr>
          </a:p>
          <a:p>
            <a:pPr lvl="1"/>
            <a:endParaRPr lang="en-US" dirty="0">
              <a:latin typeface="ScaGoudy"/>
              <a:cs typeface="ScaGoudy"/>
            </a:endParaRPr>
          </a:p>
        </p:txBody>
      </p:sp>
    </p:spTree>
    <p:extLst>
      <p:ext uri="{BB962C8B-B14F-4D97-AF65-F5344CB8AC3E}">
        <p14:creationId xmlns:p14="http://schemas.microsoft.com/office/powerpoint/2010/main" val="198935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0675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b="1">
                <a:solidFill>
                  <a:srgbClr val="008000"/>
                </a:solidFill>
                <a:effectLst/>
                <a:latin typeface="ScaGoudy"/>
                <a:cs typeface="ScaGoudy"/>
              </a:rPr>
              <a:t>Руководство для достижения </a:t>
            </a:r>
            <a:br>
              <a:rPr lang="ru-RU" sz="2000" b="1">
                <a:solidFill>
                  <a:srgbClr val="008000"/>
                </a:solidFill>
                <a:effectLst/>
                <a:latin typeface="ScaGoudy"/>
                <a:cs typeface="ScaGoudy"/>
              </a:rPr>
            </a:br>
            <a:r>
              <a:rPr lang="ru-RU" sz="2000" b="1">
                <a:solidFill>
                  <a:srgbClr val="008000"/>
                </a:solidFill>
                <a:effectLst/>
                <a:latin typeface="ScaGoudy"/>
                <a:cs typeface="ScaGoudy"/>
              </a:rPr>
              <a:t>чистой преданности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ScaGoudy"/>
                <a:cs typeface="ScaGoudy"/>
              </a:rPr>
              <a:t>Господь </a:t>
            </a:r>
            <a:r>
              <a:rPr lang="ru-RU" sz="2800" dirty="0" err="1" smtClean="0">
                <a:latin typeface="ScaGoudy"/>
                <a:cs typeface="ScaGoudy"/>
              </a:rPr>
              <a:t>Капила</a:t>
            </a:r>
            <a:r>
              <a:rPr lang="ru-RU" sz="2800" dirty="0" smtClean="0">
                <a:latin typeface="ScaGoudy"/>
                <a:cs typeface="ScaGoudy"/>
              </a:rPr>
              <a:t> также говорит:</a:t>
            </a:r>
            <a:endParaRPr lang="en-US" sz="2800" dirty="0" smtClean="0">
              <a:latin typeface="ScaGoudy"/>
              <a:cs typeface="ScaGoudy"/>
            </a:endParaRPr>
          </a:p>
          <a:p>
            <a:endParaRPr lang="en-US" sz="2800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ScaGoudy"/>
                <a:cs typeface="ScaGoudy"/>
              </a:rPr>
              <a:t>“</a:t>
            </a:r>
            <a:r>
              <a:rPr lang="ru-RU" dirty="0">
                <a:solidFill>
                  <a:srgbClr val="002060"/>
                </a:solidFill>
                <a:latin typeface="ScaGoudy"/>
              </a:rPr>
              <a:t>Разумные люди, обладающие чистым сознанием, находят полное удовлетворение в сознании Кришны. Освободившись от влияния</a:t>
            </a:r>
            <a:r>
              <a:rPr lang="ru-RU" i="1" dirty="0">
                <a:solidFill>
                  <a:srgbClr val="002060"/>
                </a:solidFill>
                <a:latin typeface="ScaGoudy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ScaGoudy"/>
              </a:rPr>
              <a:t>гун</a:t>
            </a:r>
            <a:r>
              <a:rPr lang="ru-RU" i="1" dirty="0">
                <a:solidFill>
                  <a:srgbClr val="002060"/>
                </a:solidFill>
                <a:latin typeface="ScaGoudy"/>
              </a:rPr>
              <a:t> </a:t>
            </a:r>
            <a:r>
              <a:rPr lang="ru-RU" dirty="0">
                <a:solidFill>
                  <a:srgbClr val="002060"/>
                </a:solidFill>
                <a:latin typeface="ScaGoudy"/>
              </a:rPr>
              <a:t>материальной природы, они действуют не в расчете на чувственные наслаждения, а выполняют предписанные им обязанности, движимые чувством </a:t>
            </a:r>
            <a:r>
              <a:rPr lang="ru-RU" dirty="0" smtClean="0">
                <a:solidFill>
                  <a:srgbClr val="002060"/>
                </a:solidFill>
                <a:latin typeface="ScaGoudy"/>
              </a:rPr>
              <a:t>долга</a:t>
            </a:r>
            <a:r>
              <a:rPr lang="en-US" dirty="0" smtClean="0">
                <a:solidFill>
                  <a:srgbClr val="002060"/>
                </a:solidFill>
                <a:latin typeface="ScaGoudy"/>
                <a:cs typeface="ScaGoudy"/>
              </a:rPr>
              <a:t>.” (3.32.5)</a:t>
            </a:r>
            <a:endParaRPr lang="en-US" dirty="0">
              <a:solidFill>
                <a:srgbClr val="002060"/>
              </a:solidFill>
              <a:latin typeface="ScaGoudy"/>
              <a:cs typeface="ScaGoudy"/>
            </a:endParaRPr>
          </a:p>
        </p:txBody>
      </p:sp>
    </p:spTree>
    <p:extLst>
      <p:ext uri="{BB962C8B-B14F-4D97-AF65-F5344CB8AC3E}">
        <p14:creationId xmlns:p14="http://schemas.microsoft.com/office/powerpoint/2010/main" val="369288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1341" y="8467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8000"/>
                </a:solidFill>
                <a:effectLst/>
                <a:latin typeface="ScaGoudy"/>
                <a:cs typeface="ScaGoudy"/>
              </a:rPr>
              <a:t>Руководство для достижения </a:t>
            </a:r>
            <a:br>
              <a:rPr lang="ru-RU" sz="2000" b="1" dirty="0" smtClean="0">
                <a:solidFill>
                  <a:srgbClr val="008000"/>
                </a:solidFill>
                <a:effectLst/>
                <a:latin typeface="ScaGoudy"/>
                <a:cs typeface="ScaGoudy"/>
              </a:rPr>
            </a:br>
            <a:r>
              <a:rPr lang="ru-RU" sz="2000" b="1" dirty="0" smtClean="0">
                <a:solidFill>
                  <a:srgbClr val="008000"/>
                </a:solidFill>
                <a:effectLst/>
                <a:latin typeface="ScaGoudy"/>
                <a:cs typeface="ScaGoudy"/>
              </a:rPr>
              <a:t>чистой </a:t>
            </a:r>
            <a:r>
              <a:rPr lang="ru-RU" sz="2000" b="1" dirty="0">
                <a:solidFill>
                  <a:srgbClr val="008000"/>
                </a:solidFill>
                <a:effectLst/>
                <a:latin typeface="ScaGoudy"/>
                <a:cs typeface="ScaGoudy"/>
              </a:rPr>
              <a:t>преданности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667" y="1447800"/>
            <a:ext cx="7833021" cy="5156200"/>
          </a:xfrm>
        </p:spPr>
        <p:txBody>
          <a:bodyPr>
            <a:noAutofit/>
          </a:bodyPr>
          <a:lstStyle/>
          <a:p>
            <a:r>
              <a:rPr lang="ru-RU" sz="2800" i="1" dirty="0" err="1" smtClean="0">
                <a:latin typeface="ScaGoudy"/>
                <a:cs typeface="ScaGoudy"/>
              </a:rPr>
              <a:t>Варнашрама</a:t>
            </a:r>
            <a:r>
              <a:rPr lang="ru-RU" sz="2800" dirty="0" smtClean="0">
                <a:latin typeface="ScaGoudy"/>
                <a:cs typeface="ScaGoudy"/>
              </a:rPr>
              <a:t> – это поведение Кришны и Его спутников</a:t>
            </a:r>
            <a:r>
              <a:rPr lang="en-US" sz="2800" dirty="0" smtClean="0">
                <a:latin typeface="ScaGoudy"/>
                <a:cs typeface="ScaGoudy"/>
              </a:rPr>
              <a:t>:</a:t>
            </a:r>
          </a:p>
          <a:p>
            <a:endParaRPr lang="en-US" sz="2800" dirty="0">
              <a:latin typeface="ScaGoudy"/>
              <a:cs typeface="ScaGoudy"/>
            </a:endParaRPr>
          </a:p>
          <a:p>
            <a:pPr lvl="1"/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Рассмотрим </a:t>
            </a:r>
            <a:r>
              <a:rPr lang="ru-RU" i="1" dirty="0" smtClean="0">
                <a:solidFill>
                  <a:srgbClr val="0000FF"/>
                </a:solidFill>
                <a:latin typeface="ScaGoudy"/>
                <a:cs typeface="ScaGoudy"/>
              </a:rPr>
              <a:t>вайшьев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ScaGoudy"/>
                <a:cs typeface="ScaGoudy"/>
              </a:rPr>
              <a:t>Враджа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, </a:t>
            </a:r>
            <a:r>
              <a:rPr lang="ru-RU" i="1" dirty="0" smtClean="0">
                <a:solidFill>
                  <a:srgbClr val="0000FF"/>
                </a:solidFill>
                <a:latin typeface="ScaGoudy"/>
                <a:cs typeface="ScaGoudy"/>
              </a:rPr>
              <a:t>кшатриев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ScaGoudy"/>
                <a:cs typeface="ScaGoudy"/>
              </a:rPr>
              <a:t>Двараки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и </a:t>
            </a:r>
            <a:r>
              <a:rPr lang="ru-RU" i="1" dirty="0" smtClean="0">
                <a:solidFill>
                  <a:srgbClr val="0000FF"/>
                </a:solidFill>
                <a:latin typeface="ScaGoudy"/>
                <a:cs typeface="ScaGoudy"/>
              </a:rPr>
              <a:t>брахманов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ScaGoudy"/>
                <a:cs typeface="ScaGoudy"/>
              </a:rPr>
              <a:t>Навадвипы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. </a:t>
            </a:r>
            <a:endParaRPr lang="en-US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endParaRPr lang="en-US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ScaGoudy"/>
                <a:cs typeface="ScaGoudy"/>
              </a:rPr>
              <a:t>“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Улыбаясь, </a:t>
            </a:r>
            <a:r>
              <a:rPr lang="ru-RU" dirty="0" err="1" smtClean="0">
                <a:solidFill>
                  <a:srgbClr val="0000FF"/>
                </a:solidFill>
                <a:latin typeface="ScaGoudy"/>
                <a:cs typeface="ScaGoudy"/>
              </a:rPr>
              <a:t>Уддхава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сказал ему: </a:t>
            </a:r>
            <a:r>
              <a:rPr lang="en-US" dirty="0" smtClean="0">
                <a:solidFill>
                  <a:srgbClr val="0000FF"/>
                </a:solidFill>
                <a:latin typeface="ScaGoudy"/>
                <a:cs typeface="ScaGoudy"/>
              </a:rPr>
              <a:t>‘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Что я могу сказать? Как может такой человек как я перестать считать себя </a:t>
            </a:r>
            <a:r>
              <a:rPr lang="ru-RU" i="1" dirty="0" smtClean="0">
                <a:solidFill>
                  <a:srgbClr val="0000FF"/>
                </a:solidFill>
                <a:latin typeface="ScaGoudy"/>
                <a:cs typeface="ScaGoudy"/>
              </a:rPr>
              <a:t>кшатрием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, если даже наш Господь так не делает?</a:t>
            </a:r>
            <a:r>
              <a:rPr lang="en-US" dirty="0" smtClean="0">
                <a:solidFill>
                  <a:srgbClr val="0000FF"/>
                </a:solidFill>
                <a:latin typeface="ScaGoudy"/>
                <a:cs typeface="ScaGoudy"/>
              </a:rPr>
              <a:t>” (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ББ</a:t>
            </a:r>
            <a:r>
              <a:rPr lang="en-US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r>
              <a:rPr lang="en-US" dirty="0">
                <a:solidFill>
                  <a:srgbClr val="0000FF"/>
                </a:solidFill>
                <a:latin typeface="ScaGoudy"/>
                <a:cs typeface="ScaGoudy"/>
              </a:rPr>
              <a:t>3.5.66)</a:t>
            </a:r>
          </a:p>
          <a:p>
            <a:pPr lvl="1"/>
            <a:endParaRPr lang="en-US" dirty="0">
              <a:latin typeface="ScaGoudy"/>
              <a:cs typeface="ScaGoudy"/>
            </a:endParaRPr>
          </a:p>
        </p:txBody>
      </p:sp>
    </p:spTree>
    <p:extLst>
      <p:ext uri="{BB962C8B-B14F-4D97-AF65-F5344CB8AC3E}">
        <p14:creationId xmlns:p14="http://schemas.microsoft.com/office/powerpoint/2010/main" val="406662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Следует отметить, что с духовной точки зрения никто не может быть выше преданных во </a:t>
            </a:r>
            <a:r>
              <a:rPr lang="ru-RU" dirty="0" err="1" smtClean="0"/>
              <a:t>Вриндаване</a:t>
            </a:r>
            <a:r>
              <a:rPr lang="ru-RU" dirty="0" smtClean="0"/>
              <a:t>, которых почитают независимо от их социального статуса.</a:t>
            </a:r>
          </a:p>
          <a:p>
            <a:r>
              <a:rPr lang="ru-RU" dirty="0" smtClean="0"/>
              <a:t>Социальное положение не является препятствием в духовной жизни и само по себе не есть свидетельство духовного продвижения.</a:t>
            </a:r>
          </a:p>
        </p:txBody>
      </p:sp>
    </p:spTree>
    <p:extLst>
      <p:ext uri="{BB962C8B-B14F-4D97-AF65-F5344CB8AC3E}">
        <p14:creationId xmlns:p14="http://schemas.microsoft.com/office/powerpoint/2010/main" val="104388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8000"/>
                </a:solidFill>
                <a:latin typeface="ScaGoudy"/>
                <a:cs typeface="ScaGoudy"/>
              </a:rPr>
              <a:t>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267" y="274638"/>
            <a:ext cx="7985421" cy="602826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ScaGoudy"/>
                <a:cs typeface="ScaGoudy"/>
              </a:rPr>
              <a:t>Цель презентации - показать, что</a:t>
            </a:r>
            <a:r>
              <a:rPr lang="mr-IN" sz="4000" b="1" dirty="0" smtClean="0">
                <a:solidFill>
                  <a:srgbClr val="C00000"/>
                </a:solidFill>
                <a:latin typeface="ScaGoudy"/>
                <a:cs typeface="ScaGoudy"/>
              </a:rPr>
              <a:t>…</a:t>
            </a:r>
            <a:endParaRPr lang="en-US" sz="4000" b="1" dirty="0" smtClean="0">
              <a:solidFill>
                <a:srgbClr val="C00000"/>
              </a:solidFill>
              <a:latin typeface="ScaGoudy"/>
              <a:cs typeface="ScaGoudy"/>
            </a:endParaRPr>
          </a:p>
          <a:p>
            <a:pPr marL="82296" indent="0">
              <a:buNone/>
            </a:pPr>
            <a:endParaRPr lang="en-US" sz="2000" dirty="0">
              <a:latin typeface="ScaGoudy"/>
              <a:cs typeface="ScaGoudy"/>
            </a:endParaRPr>
          </a:p>
          <a:p>
            <a:pPr lvl="1"/>
            <a:r>
              <a:rPr lang="ru-RU" i="1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Варнашрама</a:t>
            </a:r>
            <a:r>
              <a:rPr lang="ru-RU" i="1" dirty="0" smtClean="0">
                <a:solidFill>
                  <a:srgbClr val="0000FF"/>
                </a:solidFill>
                <a:latin typeface="ScaGoudy"/>
                <a:cs typeface="ScaGoudy"/>
              </a:rPr>
              <a:t>-дхарма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– это прежде всего </a:t>
            </a:r>
            <a:r>
              <a:rPr lang="ru-RU" b="1" dirty="0" smtClean="0">
                <a:solidFill>
                  <a:srgbClr val="C00000"/>
                </a:solidFill>
                <a:latin typeface="ScaGoudy"/>
                <a:cs typeface="ScaGoudy"/>
              </a:rPr>
              <a:t>КУЛЬТУРА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, а не просто разделение общества в соответствии с родом занятий и духовным уровнем.</a:t>
            </a:r>
          </a:p>
          <a:p>
            <a:pPr lvl="1"/>
            <a:r>
              <a:rPr lang="ru-RU" dirty="0" err="1" smtClean="0">
                <a:solidFill>
                  <a:srgbClr val="0000FF"/>
                </a:solidFill>
                <a:latin typeface="ScaGoudy"/>
                <a:cs typeface="ScaGoudy"/>
              </a:rPr>
              <a:t>Шрила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ScaGoudy"/>
                <a:cs typeface="ScaGoudy"/>
              </a:rPr>
              <a:t>Прабхупада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желал совершить революцию в сердцах людей. Социальные </a:t>
            </a:r>
            <a:r>
              <a:rPr lang="ru-RU" dirty="0">
                <a:solidFill>
                  <a:srgbClr val="0000FF"/>
                </a:solidFill>
                <a:latin typeface="ScaGoudy"/>
                <a:cs typeface="ScaGoudy"/>
              </a:rPr>
              <a:t> революции 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и изменения сами по себе не приносят пользы человечеству потому что люди остаются теми же. Нас интересует создание </a:t>
            </a:r>
            <a:r>
              <a:rPr lang="ru-RU" b="1" dirty="0" smtClean="0">
                <a:solidFill>
                  <a:srgbClr val="C00000"/>
                </a:solidFill>
                <a:latin typeface="ScaGoudy"/>
                <a:cs typeface="ScaGoudy"/>
              </a:rPr>
              <a:t>КУЛЬТУРЫ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991039" y="89972"/>
            <a:ext cx="1799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8000"/>
                </a:solidFill>
                <a:latin typeface="ScaGoudy"/>
                <a:cs typeface="ScaGoudy"/>
              </a:rPr>
              <a:t>О чем идет речь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6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Важно понимать, однако, что положение вечных спутников в </a:t>
            </a:r>
            <a:r>
              <a:rPr lang="ru-RU" i="1" dirty="0" err="1" smtClean="0"/>
              <a:t>варнашраме</a:t>
            </a:r>
            <a:r>
              <a:rPr lang="ru-RU" dirty="0" smtClean="0"/>
              <a:t> </a:t>
            </a:r>
            <a:r>
              <a:rPr lang="mr-IN" dirty="0" smtClean="0"/>
              <a:t>–</a:t>
            </a:r>
            <a:r>
              <a:rPr lang="ru-RU" dirty="0" smtClean="0"/>
              <a:t> это их вечная </a:t>
            </a:r>
            <a:r>
              <a:rPr lang="ru-RU" i="1" dirty="0" err="1" smtClean="0"/>
              <a:t>стхайи-бхава</a:t>
            </a:r>
            <a:r>
              <a:rPr lang="ru-RU" i="1" dirty="0" smtClean="0"/>
              <a:t>, </a:t>
            </a:r>
            <a:r>
              <a:rPr lang="ru-RU" i="1" dirty="0" err="1" smtClean="0"/>
              <a:t>сварупа</a:t>
            </a:r>
            <a:r>
              <a:rPr lang="ru-RU" i="1" dirty="0" smtClean="0"/>
              <a:t> </a:t>
            </a:r>
            <a:r>
              <a:rPr lang="ru-RU" dirty="0" smtClean="0"/>
              <a:t>отношений с Господом, а наше предполагаемое положение в </a:t>
            </a:r>
            <a:r>
              <a:rPr lang="ru-RU" i="1" dirty="0" err="1" smtClean="0"/>
              <a:t>варнашраме</a:t>
            </a:r>
            <a:r>
              <a:rPr lang="ru-RU" dirty="0" smtClean="0"/>
              <a:t> </a:t>
            </a:r>
            <a:r>
              <a:rPr lang="mr-IN" dirty="0" smtClean="0"/>
              <a:t>–</a:t>
            </a:r>
            <a:r>
              <a:rPr lang="ru-RU" dirty="0" smtClean="0"/>
              <a:t> это отражение нашей временной обусловленной материальной природы, </a:t>
            </a:r>
            <a:r>
              <a:rPr lang="ru-RU" i="1" dirty="0" err="1" smtClean="0"/>
              <a:t>гуны</a:t>
            </a:r>
            <a:r>
              <a:rPr lang="ru-RU" i="1" dirty="0" smtClean="0"/>
              <a:t>-кармы</a:t>
            </a:r>
            <a:r>
              <a:rPr lang="ru-RU" dirty="0" smtClean="0"/>
              <a:t>, и не имеет никакой связи с нашей </a:t>
            </a:r>
            <a:r>
              <a:rPr lang="ru-RU" i="1" dirty="0" err="1" smtClean="0"/>
              <a:t>сварупой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76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074" y="-571500"/>
            <a:ext cx="749808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268" y="829733"/>
            <a:ext cx="7653866" cy="5825067"/>
          </a:xfrm>
        </p:spPr>
        <p:txBody>
          <a:bodyPr>
            <a:normAutofit/>
          </a:bodyPr>
          <a:lstStyle/>
          <a:p>
            <a:r>
              <a:rPr lang="ru-RU" dirty="0" smtClean="0"/>
              <a:t>По мнению Шри </a:t>
            </a:r>
            <a:r>
              <a:rPr lang="ru-RU" dirty="0" err="1" smtClean="0"/>
              <a:t>Чайтаньи</a:t>
            </a:r>
            <a:r>
              <a:rPr lang="ru-RU" dirty="0" smtClean="0"/>
              <a:t> </a:t>
            </a:r>
            <a:r>
              <a:rPr lang="ru-RU" dirty="0" err="1" smtClean="0"/>
              <a:t>Махапрабху</a:t>
            </a:r>
            <a:r>
              <a:rPr lang="ru-RU" dirty="0" smtClean="0"/>
              <a:t> -</a:t>
            </a:r>
            <a:r>
              <a:rPr lang="ru-RU" i="1" dirty="0" err="1" smtClean="0"/>
              <a:t>киба</a:t>
            </a:r>
            <a:r>
              <a:rPr lang="ru-RU" i="1" dirty="0" smtClean="0"/>
              <a:t> </a:t>
            </a:r>
            <a:r>
              <a:rPr lang="ru-RU" i="1" dirty="0" err="1"/>
              <a:t>випра</a:t>
            </a:r>
            <a:r>
              <a:rPr lang="ru-RU" i="1" dirty="0"/>
              <a:t> </a:t>
            </a:r>
            <a:r>
              <a:rPr lang="ru-RU" i="1" dirty="0" err="1"/>
              <a:t>киба</a:t>
            </a:r>
            <a:r>
              <a:rPr lang="ru-RU" i="1" dirty="0"/>
              <a:t> </a:t>
            </a:r>
            <a:r>
              <a:rPr lang="ru-RU" i="1" dirty="0" err="1"/>
              <a:t>нйаси</a:t>
            </a:r>
            <a:r>
              <a:rPr lang="ru-RU" i="1" dirty="0"/>
              <a:t> шудра </a:t>
            </a:r>
            <a:r>
              <a:rPr lang="ru-RU" i="1" dirty="0" err="1"/>
              <a:t>кене</a:t>
            </a:r>
            <a:r>
              <a:rPr lang="ru-RU" i="1" dirty="0"/>
              <a:t> </a:t>
            </a:r>
            <a:r>
              <a:rPr lang="ru-RU" i="1" dirty="0" err="1"/>
              <a:t>найа</a:t>
            </a:r>
            <a:r>
              <a:rPr lang="ru-RU" i="1" dirty="0"/>
              <a:t> ей </a:t>
            </a:r>
            <a:r>
              <a:rPr lang="ru-RU" i="1" dirty="0" err="1" smtClean="0"/>
              <a:t>кришна-таттва</a:t>
            </a:r>
            <a:r>
              <a:rPr lang="ru-RU" i="1" dirty="0" err="1"/>
              <a:t>-</a:t>
            </a:r>
            <a:r>
              <a:rPr lang="ru-RU" i="1" dirty="0" err="1" smtClean="0"/>
              <a:t>ветта</a:t>
            </a:r>
            <a:r>
              <a:rPr lang="ru-RU" i="1" dirty="0" smtClean="0"/>
              <a:t> </a:t>
            </a:r>
            <a:r>
              <a:rPr lang="ru-RU" i="1" dirty="0"/>
              <a:t>сей гуру </a:t>
            </a:r>
            <a:r>
              <a:rPr lang="ru-RU" i="1" dirty="0" err="1" smtClean="0"/>
              <a:t>хайа</a:t>
            </a:r>
            <a:r>
              <a:rPr lang="ru-RU" dirty="0" smtClean="0"/>
              <a:t>, - «Является ли человек </a:t>
            </a:r>
            <a:r>
              <a:rPr lang="ru-RU" i="1" dirty="0" smtClean="0"/>
              <a:t>брахманом</a:t>
            </a:r>
            <a:r>
              <a:rPr lang="ru-RU" dirty="0" smtClean="0"/>
              <a:t>, </a:t>
            </a:r>
            <a:r>
              <a:rPr lang="ru-RU" i="1" dirty="0" err="1" smtClean="0"/>
              <a:t>санньяси</a:t>
            </a:r>
            <a:r>
              <a:rPr lang="ru-RU" dirty="0" smtClean="0"/>
              <a:t> или </a:t>
            </a:r>
            <a:r>
              <a:rPr lang="ru-RU" i="1" dirty="0" smtClean="0"/>
              <a:t>шудрой</a:t>
            </a:r>
            <a:r>
              <a:rPr lang="ru-RU" dirty="0" smtClean="0"/>
              <a:t>, если он знает науку о Кришне, то он </a:t>
            </a:r>
            <a:r>
              <a:rPr lang="mr-IN" dirty="0" smtClean="0"/>
              <a:t>–</a:t>
            </a:r>
            <a:r>
              <a:rPr lang="ru-RU" dirty="0" smtClean="0"/>
              <a:t> </a:t>
            </a:r>
            <a:r>
              <a:rPr lang="ru-RU" i="1" dirty="0" smtClean="0"/>
              <a:t>гуру</a:t>
            </a:r>
            <a:r>
              <a:rPr lang="ru-RU" dirty="0" smtClean="0"/>
              <a:t>»</a:t>
            </a:r>
            <a:r>
              <a:rPr lang="en-US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Чайтанья-чаритамрита</a:t>
            </a:r>
            <a:r>
              <a:rPr lang="ru-RU" dirty="0" smtClean="0"/>
              <a:t>, </a:t>
            </a:r>
            <a:r>
              <a:rPr lang="ru-RU" dirty="0" err="1" smtClean="0"/>
              <a:t>Мадхья</a:t>
            </a:r>
            <a:r>
              <a:rPr lang="ru-RU" dirty="0" smtClean="0"/>
              <a:t>, 8.128)</a:t>
            </a:r>
          </a:p>
          <a:p>
            <a:r>
              <a:rPr lang="ru-RU" dirty="0" smtClean="0"/>
              <a:t>В истории нашей </a:t>
            </a:r>
            <a:r>
              <a:rPr lang="ru-RU" i="1" dirty="0" err="1" smtClean="0"/>
              <a:t>сампрадаи</a:t>
            </a:r>
            <a:r>
              <a:rPr lang="ru-RU" dirty="0" smtClean="0"/>
              <a:t> много случаев, когда преданный формально более низкого социального положения становился </a:t>
            </a:r>
            <a:r>
              <a:rPr lang="ru-RU" i="1" dirty="0" smtClean="0"/>
              <a:t>гуру</a:t>
            </a:r>
            <a:r>
              <a:rPr lang="ru-RU" dirty="0" smtClean="0"/>
              <a:t> для </a:t>
            </a:r>
            <a:r>
              <a:rPr lang="ru-RU" i="1" dirty="0" smtClean="0"/>
              <a:t>брахманов</a:t>
            </a:r>
            <a:r>
              <a:rPr lang="ru-RU" dirty="0" smtClean="0"/>
              <a:t> 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451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7875" y="965199"/>
            <a:ext cx="7498080" cy="5367867"/>
          </a:xfrm>
        </p:spPr>
        <p:txBody>
          <a:bodyPr>
            <a:normAutofit/>
          </a:bodyPr>
          <a:lstStyle/>
          <a:p>
            <a:r>
              <a:rPr lang="ru-RU" dirty="0" err="1" smtClean="0"/>
              <a:t>Варнашрама</a:t>
            </a:r>
            <a:r>
              <a:rPr lang="ru-RU" dirty="0" smtClean="0"/>
              <a:t> </a:t>
            </a:r>
            <a:r>
              <a:rPr lang="mr-IN" dirty="0" smtClean="0"/>
              <a:t>–</a:t>
            </a:r>
            <a:r>
              <a:rPr lang="ru-RU" dirty="0" smtClean="0"/>
              <a:t> это свод правил, предписаний и обязанностей, соответствующих определенному статусу человека, который он сам выбирает.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5074" y="5999479"/>
            <a:ext cx="601505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78400" y="18118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8000"/>
                </a:solidFill>
                <a:latin typeface="ScaGoudy"/>
                <a:cs typeface="ScaGoudy"/>
              </a:rPr>
              <a:t>Руководство для достижения </a:t>
            </a:r>
            <a:br>
              <a:rPr lang="ru-RU" b="1">
                <a:solidFill>
                  <a:srgbClr val="008000"/>
                </a:solidFill>
                <a:latin typeface="ScaGoudy"/>
                <a:cs typeface="ScaGoudy"/>
              </a:rPr>
            </a:br>
            <a:r>
              <a:rPr lang="ru-RU" b="1">
                <a:solidFill>
                  <a:srgbClr val="008000"/>
                </a:solidFill>
                <a:latin typeface="ScaGoudy"/>
                <a:cs typeface="ScaGoudy"/>
              </a:rPr>
              <a:t>чистой преданности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710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008000"/>
                </a:solidFill>
              </a:rPr>
              <a:t> </a:t>
            </a:r>
            <a:endParaRPr lang="en-US" sz="72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3349" y="968596"/>
            <a:ext cx="7498080" cy="48006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en-US" b="1" dirty="0" smtClean="0">
              <a:latin typeface="ScaGoudy"/>
              <a:cs typeface="ScaGoudy"/>
            </a:endParaRPr>
          </a:p>
          <a:p>
            <a:pPr marL="82296" indent="0" algn="ctr">
              <a:buNone/>
            </a:pPr>
            <a:endParaRPr lang="en-US" b="1" dirty="0">
              <a:latin typeface="ScaGoudy"/>
              <a:cs typeface="ScaGoudy"/>
            </a:endParaRPr>
          </a:p>
          <a:p>
            <a:pPr marL="82296" indent="0" algn="ctr">
              <a:buNone/>
            </a:pPr>
            <a:r>
              <a:rPr lang="ru-RU" sz="4800" b="1" dirty="0" err="1" smtClean="0">
                <a:solidFill>
                  <a:srgbClr val="C00000"/>
                </a:solidFill>
                <a:latin typeface="ScaGoudy"/>
                <a:cs typeface="ScaGoudy"/>
              </a:rPr>
              <a:t>Варнашрама</a:t>
            </a:r>
            <a:r>
              <a:rPr lang="ru-RU" sz="4800" b="1" dirty="0" smtClean="0">
                <a:solidFill>
                  <a:srgbClr val="C00000"/>
                </a:solidFill>
                <a:latin typeface="ScaGoudy"/>
                <a:cs typeface="ScaGoudy"/>
              </a:rPr>
              <a:t> состоит из главных и второстепенных правил</a:t>
            </a:r>
            <a:endParaRPr lang="en-US" sz="4800" b="1" dirty="0">
              <a:solidFill>
                <a:srgbClr val="C00000"/>
              </a:solidFill>
              <a:latin typeface="ScaGoudy"/>
              <a:cs typeface="ScaGoudy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-182562"/>
            <a:ext cx="778933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500" dirty="0">
                <a:solidFill>
                  <a:srgbClr val="008000"/>
                </a:solidFill>
              </a:rPr>
              <a:t>2</a:t>
            </a:r>
            <a:endParaRPr lang="en-US" sz="115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40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520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>
                <a:solidFill>
                  <a:srgbClr val="008000"/>
                </a:solidFill>
                <a:latin typeface="ScaGoudy"/>
                <a:cs typeface="ScaGoudy"/>
              </a:rPr>
              <a:t>Главные и </a:t>
            </a:r>
            <a:br>
              <a:rPr lang="ru-RU" sz="2000">
                <a:solidFill>
                  <a:srgbClr val="008000"/>
                </a:solidFill>
                <a:latin typeface="ScaGoudy"/>
                <a:cs typeface="ScaGoudy"/>
              </a:rPr>
            </a:br>
            <a:r>
              <a:rPr lang="ru-RU" sz="2000">
                <a:solidFill>
                  <a:srgbClr val="008000"/>
                </a:solidFill>
                <a:latin typeface="ScaGoudy"/>
                <a:cs typeface="ScaGoudy"/>
              </a:rPr>
              <a:t>второстепенные правила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447800"/>
            <a:ext cx="8273288" cy="4915932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ScaGoudy"/>
                <a:cs typeface="ScaGoudy"/>
              </a:rPr>
              <a:t>“</a:t>
            </a:r>
            <a:r>
              <a:rPr lang="ru-RU" sz="2600" dirty="0" smtClean="0">
                <a:latin typeface="ScaGoudy"/>
                <a:cs typeface="ScaGoudy"/>
              </a:rPr>
              <a:t>Великие мудрецы судят обо всем по двум видам признаков – сущностным и внешним</a:t>
            </a:r>
            <a:r>
              <a:rPr lang="en-US" sz="2600" dirty="0" smtClean="0">
                <a:latin typeface="ScaGoudy"/>
                <a:cs typeface="ScaGoudy"/>
              </a:rPr>
              <a:t>”</a:t>
            </a:r>
            <a:r>
              <a:rPr lang="ru-RU" sz="2600" dirty="0" smtClean="0">
                <a:latin typeface="ScaGoudy"/>
                <a:cs typeface="ScaGoudy"/>
              </a:rPr>
              <a:t>.</a:t>
            </a:r>
            <a:r>
              <a:rPr lang="en-US" sz="2600" dirty="0" smtClean="0">
                <a:latin typeface="ScaGoudy"/>
                <a:cs typeface="ScaGoudy"/>
              </a:rPr>
              <a:t> (Cc.M.20.356)</a:t>
            </a:r>
            <a:endParaRPr lang="en-US" sz="2600" dirty="0">
              <a:latin typeface="ScaGoudy"/>
              <a:cs typeface="ScaGoudy"/>
            </a:endParaRPr>
          </a:p>
          <a:p>
            <a:endParaRPr lang="en-US" sz="2600" dirty="0" smtClean="0">
              <a:latin typeface="ScaGoudy"/>
              <a:cs typeface="ScaGoudy"/>
            </a:endParaRPr>
          </a:p>
          <a:p>
            <a:pPr lvl="1"/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Сварупа-лакшана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означает признак, который всегда присутствует. Это называется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сварупа-лакшана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. А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татастха-лакшана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– это признаки, которые иногда присутствуют, а иногда – нет.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 (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ШП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28/12/66)</a:t>
            </a:r>
          </a:p>
          <a:p>
            <a:pPr lvl="2"/>
            <a:r>
              <a:rPr lang="ru-RU" sz="2600" dirty="0" smtClean="0">
                <a:solidFill>
                  <a:srgbClr val="FF0000"/>
                </a:solidFill>
                <a:latin typeface="ScaGoudy"/>
                <a:cs typeface="ScaGoudy"/>
              </a:rPr>
              <a:t>Пример</a:t>
            </a:r>
            <a:r>
              <a:rPr lang="en-US" sz="2600" dirty="0" smtClean="0">
                <a:solidFill>
                  <a:srgbClr val="FF0000"/>
                </a:solidFill>
                <a:latin typeface="ScaGoudy"/>
                <a:cs typeface="ScaGoudy"/>
              </a:rPr>
              <a:t>: “</a:t>
            </a:r>
            <a:r>
              <a:rPr lang="ru-RU" sz="2600" dirty="0" smtClean="0">
                <a:solidFill>
                  <a:srgbClr val="FF0000"/>
                </a:solidFill>
                <a:latin typeface="ScaGoudy"/>
                <a:cs typeface="ScaGoudy"/>
              </a:rPr>
              <a:t>Главный признак спонтанной любви – это глубокая привязанность к Верховной Личности Бога. Погруженность в размышления о Господе – это второстепенный признак</a:t>
            </a:r>
            <a:r>
              <a:rPr lang="en-US" sz="2600" dirty="0" smtClean="0">
                <a:solidFill>
                  <a:srgbClr val="FF0000"/>
                </a:solidFill>
                <a:latin typeface="ScaGoudy"/>
                <a:cs typeface="ScaGoudy"/>
              </a:rPr>
              <a:t>”</a:t>
            </a:r>
            <a:r>
              <a:rPr lang="ru-RU" sz="2600" dirty="0" smtClean="0">
                <a:solidFill>
                  <a:srgbClr val="FF0000"/>
                </a:solidFill>
                <a:latin typeface="ScaGoudy"/>
                <a:cs typeface="ScaGoudy"/>
              </a:rPr>
              <a:t>.</a:t>
            </a:r>
            <a:r>
              <a:rPr lang="en-US" sz="2600" dirty="0" smtClean="0">
                <a:solidFill>
                  <a:srgbClr val="FF0000"/>
                </a:solidFill>
                <a:latin typeface="ScaGoudy"/>
                <a:cs typeface="ScaGoudy"/>
              </a:rPr>
              <a:t> (</a:t>
            </a:r>
            <a:r>
              <a:rPr lang="ru-RU" sz="2600" dirty="0" err="1" smtClean="0">
                <a:solidFill>
                  <a:srgbClr val="FF0000"/>
                </a:solidFill>
                <a:latin typeface="ScaGoudy"/>
                <a:cs typeface="ScaGoudy"/>
              </a:rPr>
              <a:t>Чч</a:t>
            </a:r>
            <a:r>
              <a:rPr lang="en-US" sz="2600" dirty="0" smtClean="0">
                <a:solidFill>
                  <a:srgbClr val="FF0000"/>
                </a:solidFill>
                <a:latin typeface="ScaGoudy"/>
                <a:cs typeface="ScaGoudy"/>
              </a:rPr>
              <a:t> M.22.151)</a:t>
            </a:r>
            <a:endParaRPr lang="en-US" sz="2600" dirty="0">
              <a:solidFill>
                <a:srgbClr val="FF0000"/>
              </a:solidFill>
              <a:latin typeface="ScaGoudy"/>
              <a:cs typeface="ScaGoud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0933" y="35390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33688" y="59944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59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440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>
                <a:solidFill>
                  <a:srgbClr val="008000"/>
                </a:solidFill>
                <a:latin typeface="ScaGoudy"/>
                <a:cs typeface="ScaGoudy"/>
              </a:rPr>
              <a:t>Главные и </a:t>
            </a:r>
            <a:br>
              <a:rPr lang="ru-RU" sz="2000">
                <a:solidFill>
                  <a:srgbClr val="008000"/>
                </a:solidFill>
                <a:latin typeface="ScaGoudy"/>
                <a:cs typeface="ScaGoudy"/>
              </a:rPr>
            </a:br>
            <a:r>
              <a:rPr lang="ru-RU" sz="2000">
                <a:solidFill>
                  <a:srgbClr val="008000"/>
                </a:solidFill>
                <a:latin typeface="ScaGoudy"/>
                <a:cs typeface="ScaGoudy"/>
              </a:rPr>
              <a:t>второстепенные правила</a:t>
            </a:r>
            <a:endParaRPr lang="en-US" sz="2000" dirty="0">
              <a:latin typeface="ScaGoudy"/>
              <a:cs typeface="ScaGoud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467" y="1447800"/>
            <a:ext cx="8053155" cy="5410200"/>
          </a:xfrm>
        </p:spPr>
        <p:txBody>
          <a:bodyPr>
            <a:normAutofit fontScale="92500" lnSpcReduction="10000"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ru-RU" dirty="0" smtClean="0">
                <a:latin typeface="ScaGoudy"/>
                <a:cs typeface="ScaGoudy"/>
              </a:rPr>
              <a:t>Как принципы, так и детали нужны для того, чтобы возвысить людей в преданном служении: </a:t>
            </a:r>
            <a:r>
              <a:rPr lang="en-GB" dirty="0" smtClean="0">
                <a:latin typeface="ScaGoudy"/>
                <a:cs typeface="ScaGoudy"/>
              </a:rPr>
              <a:t> </a:t>
            </a:r>
            <a:endParaRPr lang="en-US" dirty="0">
              <a:latin typeface="ScaGoudy"/>
              <a:cs typeface="ScaGoudy"/>
            </a:endParaRPr>
          </a:p>
          <a:p>
            <a:endParaRPr lang="en-US" sz="2800" dirty="0">
              <a:latin typeface="ScaGoudy"/>
              <a:cs typeface="ScaGoudy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ScaGoudy"/>
                <a:cs typeface="ScaGoudy"/>
              </a:rPr>
              <a:t>“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Господь </a:t>
            </a:r>
            <a:r>
              <a:rPr lang="ru-RU" dirty="0" err="1" smtClean="0">
                <a:solidFill>
                  <a:srgbClr val="0000FF"/>
                </a:solidFill>
                <a:latin typeface="ScaGoudy"/>
                <a:cs typeface="ScaGoudy"/>
              </a:rPr>
              <a:t>Вишвамбхара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был безразличен к </a:t>
            </a:r>
            <a:r>
              <a:rPr lang="ru-RU" i="1" dirty="0" err="1" smtClean="0">
                <a:solidFill>
                  <a:srgbClr val="0000FF"/>
                </a:solidFill>
                <a:latin typeface="ScaGoudy"/>
                <a:cs typeface="ScaGoudy"/>
              </a:rPr>
              <a:t>самскарам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; Он не поощрял их выполнение, но и не возражал против них. Он был неравнодушен к принципам </a:t>
            </a:r>
            <a:r>
              <a:rPr lang="ru-RU" i="1" dirty="0" smtClean="0">
                <a:solidFill>
                  <a:srgbClr val="0000FF"/>
                </a:solidFill>
                <a:latin typeface="ScaGoudy"/>
                <a:cs typeface="ScaGoudy"/>
              </a:rPr>
              <a:t>дайва-</a:t>
            </a:r>
            <a:r>
              <a:rPr lang="ru-RU" i="1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варнашрамы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, благоприятным для преданного служения; Он не одобрял принципы </a:t>
            </a:r>
            <a:r>
              <a:rPr lang="ru-RU" dirty="0" err="1" smtClean="0">
                <a:solidFill>
                  <a:srgbClr val="0000FF"/>
                </a:solidFill>
                <a:latin typeface="ScaGoudy"/>
                <a:cs typeface="ScaGoudy"/>
              </a:rPr>
              <a:t>невайшнавской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варнашрамы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, или </a:t>
            </a:r>
            <a:r>
              <a:rPr lang="ru-RU" i="1" dirty="0" err="1" smtClean="0">
                <a:solidFill>
                  <a:srgbClr val="0000FF"/>
                </a:solidFill>
                <a:latin typeface="ScaGoudy"/>
                <a:cs typeface="ScaGoudy"/>
              </a:rPr>
              <a:t>адайва-варнашрамы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. Он принял эти </a:t>
            </a:r>
            <a:r>
              <a:rPr lang="ru-RU" i="1" dirty="0" err="1" smtClean="0">
                <a:solidFill>
                  <a:srgbClr val="0000FF"/>
                </a:solidFill>
                <a:latin typeface="ScaGoudy"/>
                <a:cs typeface="ScaGoudy"/>
              </a:rPr>
              <a:t>ашрамы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и </a:t>
            </a:r>
            <a:r>
              <a:rPr lang="ru-RU" i="1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варны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, основанные на роде занятий и благоприятные для преданного служения, как </a:t>
            </a:r>
            <a:r>
              <a:rPr lang="ru-RU" i="1" dirty="0" smtClean="0">
                <a:solidFill>
                  <a:srgbClr val="0000FF"/>
                </a:solidFill>
                <a:latin typeface="ScaGoudy"/>
                <a:cs typeface="ScaGoudy"/>
              </a:rPr>
              <a:t>дайва-</a:t>
            </a:r>
            <a:r>
              <a:rPr lang="ru-RU" i="1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варнашрама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. Поэтому общество преданных дорого Ему</a:t>
            </a:r>
            <a:r>
              <a:rPr lang="en-US" dirty="0" smtClean="0">
                <a:solidFill>
                  <a:srgbClr val="0000FF"/>
                </a:solidFill>
                <a:latin typeface="ScaGoudy"/>
                <a:cs typeface="ScaGoudy"/>
              </a:rPr>
              <a:t>”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.</a:t>
            </a:r>
            <a:r>
              <a:rPr lang="en-US" dirty="0" smtClean="0">
                <a:solidFill>
                  <a:srgbClr val="0000FF"/>
                </a:solidFill>
                <a:latin typeface="ScaGoudy"/>
                <a:cs typeface="ScaGoudy"/>
              </a:rPr>
              <a:t> (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ЧБ М, комментарий, </a:t>
            </a:r>
            <a:r>
              <a:rPr lang="en-US" dirty="0" smtClean="0">
                <a:solidFill>
                  <a:srgbClr val="0000FF"/>
                </a:solidFill>
                <a:latin typeface="ScaGoudy"/>
                <a:cs typeface="ScaGoudy"/>
              </a:rPr>
              <a:t>1.3)</a:t>
            </a:r>
            <a:endParaRPr lang="en-US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195733" y="5909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3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680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>
                <a:solidFill>
                  <a:srgbClr val="008000"/>
                </a:solidFill>
                <a:latin typeface="ScaGoudy"/>
                <a:cs typeface="ScaGoudy"/>
              </a:rPr>
              <a:t>Главные и </a:t>
            </a:r>
            <a:br>
              <a:rPr lang="ru-RU" sz="2000">
                <a:solidFill>
                  <a:srgbClr val="008000"/>
                </a:solidFill>
                <a:latin typeface="ScaGoudy"/>
                <a:cs typeface="ScaGoudy"/>
              </a:rPr>
            </a:br>
            <a:r>
              <a:rPr lang="ru-RU" sz="2000">
                <a:solidFill>
                  <a:srgbClr val="008000"/>
                </a:solidFill>
                <a:latin typeface="ScaGoudy"/>
                <a:cs typeface="ScaGoudy"/>
              </a:rPr>
              <a:t>второстепенные правила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464733"/>
            <a:ext cx="8178800" cy="5156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ScaGoudy"/>
                <a:cs typeface="ScaGoudy"/>
              </a:rPr>
              <a:t> </a:t>
            </a:r>
            <a:r>
              <a:rPr lang="ru-RU" sz="2800" dirty="0" smtClean="0">
                <a:latin typeface="ScaGoudy"/>
                <a:cs typeface="ScaGoudy"/>
              </a:rPr>
              <a:t>О принципах и деталях </a:t>
            </a:r>
            <a:r>
              <a:rPr lang="ru-RU" sz="2800" i="1" dirty="0" err="1" smtClean="0">
                <a:latin typeface="ScaGoudy"/>
                <a:cs typeface="ScaGoudy"/>
              </a:rPr>
              <a:t>варнашрамы</a:t>
            </a:r>
            <a:r>
              <a:rPr lang="ru-RU" sz="2800" dirty="0" smtClean="0">
                <a:latin typeface="ScaGoudy"/>
                <a:cs typeface="ScaGoudy"/>
              </a:rPr>
              <a:t>:</a:t>
            </a:r>
            <a:endParaRPr lang="en-US" sz="2800" dirty="0" smtClean="0">
              <a:latin typeface="ScaGoudy"/>
              <a:cs typeface="ScaGoudy"/>
            </a:endParaRPr>
          </a:p>
          <a:p>
            <a:endParaRPr lang="en-US" sz="2800" dirty="0">
              <a:latin typeface="ScaGoudy"/>
              <a:cs typeface="ScaGoudy"/>
            </a:endParaRPr>
          </a:p>
          <a:p>
            <a:pPr lvl="1"/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Принципы </a:t>
            </a:r>
            <a:r>
              <a:rPr lang="ru-RU" i="1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варнашрамы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, благоприятные для развития </a:t>
            </a:r>
            <a:r>
              <a:rPr lang="ru-RU" i="1" dirty="0" err="1" smtClean="0">
                <a:solidFill>
                  <a:srgbClr val="0000FF"/>
                </a:solidFill>
                <a:latin typeface="ScaGoudy"/>
                <a:cs typeface="ScaGoudy"/>
              </a:rPr>
              <a:t>бхакти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– хотя и не являются </a:t>
            </a:r>
            <a:r>
              <a:rPr lang="ru-RU" i="1" dirty="0" err="1" smtClean="0">
                <a:solidFill>
                  <a:srgbClr val="0000FF"/>
                </a:solidFill>
                <a:latin typeface="ScaGoudy"/>
                <a:cs typeface="ScaGoudy"/>
              </a:rPr>
              <a:t>бхакти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– называются </a:t>
            </a:r>
            <a:r>
              <a:rPr lang="ru-RU" i="1" dirty="0" err="1" smtClean="0">
                <a:solidFill>
                  <a:srgbClr val="0000FF"/>
                </a:solidFill>
                <a:latin typeface="ScaGoudy"/>
                <a:cs typeface="ScaGoudy"/>
              </a:rPr>
              <a:t>бхава</a:t>
            </a:r>
            <a:r>
              <a:rPr lang="ru-RU" i="1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  <a:latin typeface="ScaGoudy"/>
                <a:cs typeface="ScaGoudy"/>
              </a:rPr>
              <a:t>анукула</a:t>
            </a:r>
            <a:r>
              <a:rPr lang="ru-RU" i="1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r>
              <a:rPr lang="en-GB" i="1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r>
              <a:rPr lang="en-GB" dirty="0" smtClean="0">
                <a:solidFill>
                  <a:srgbClr val="0000FF"/>
                </a:solidFill>
                <a:latin typeface="ScaGoudy"/>
                <a:cs typeface="ScaGoudy"/>
              </a:rPr>
              <a:t>(</a:t>
            </a:r>
            <a:r>
              <a:rPr lang="en-GB" dirty="0" err="1" smtClean="0">
                <a:solidFill>
                  <a:srgbClr val="0000FF"/>
                </a:solidFill>
                <a:latin typeface="ScaGoudy"/>
                <a:cs typeface="ScaGoudy"/>
              </a:rPr>
              <a:t>Rvc</a:t>
            </a:r>
            <a:r>
              <a:rPr lang="en-GB" dirty="0" smtClean="0">
                <a:solidFill>
                  <a:srgbClr val="0000FF"/>
                </a:solidFill>
                <a:latin typeface="ScaGoudy"/>
                <a:cs typeface="ScaGoudy"/>
              </a:rPr>
              <a:t> 1.14)</a:t>
            </a:r>
            <a:endParaRPr lang="en-US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endParaRPr lang="en-US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Детали </a:t>
            </a:r>
            <a:r>
              <a:rPr lang="ru-RU" i="1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варнашрамы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, являющиеся нейтральными или неблагоприятными для </a:t>
            </a:r>
            <a:r>
              <a:rPr lang="ru-RU" i="1" dirty="0" err="1" smtClean="0">
                <a:solidFill>
                  <a:srgbClr val="0000FF"/>
                </a:solidFill>
                <a:latin typeface="ScaGoudy"/>
                <a:cs typeface="ScaGoudy"/>
              </a:rPr>
              <a:t>бхакти</a:t>
            </a:r>
            <a:r>
              <a:rPr lang="ru-RU" dirty="0">
                <a:solidFill>
                  <a:srgbClr val="0000FF"/>
                </a:solidFill>
                <a:latin typeface="ScaGoudy"/>
                <a:cs typeface="ScaGoudy"/>
              </a:rPr>
              <a:t>, называются соответственно </a:t>
            </a:r>
            <a:r>
              <a:rPr lang="ru-RU" i="1" dirty="0" err="1" smtClean="0">
                <a:solidFill>
                  <a:srgbClr val="0000FF"/>
                </a:solidFill>
                <a:latin typeface="ScaGoudy"/>
                <a:cs typeface="ScaGoudy"/>
              </a:rPr>
              <a:t>бхава-авируддха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и </a:t>
            </a:r>
            <a:r>
              <a:rPr lang="ru-RU" i="1" dirty="0" err="1" smtClean="0">
                <a:solidFill>
                  <a:srgbClr val="0000FF"/>
                </a:solidFill>
                <a:latin typeface="ScaGoudy"/>
                <a:cs typeface="ScaGoudy"/>
              </a:rPr>
              <a:t>бхава</a:t>
            </a:r>
            <a:r>
              <a:rPr lang="ru-RU" i="1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r>
              <a:rPr lang="ru-RU" i="1" dirty="0" err="1" smtClean="0">
                <a:solidFill>
                  <a:srgbClr val="0000FF"/>
                </a:solidFill>
                <a:latin typeface="ScaGoudy"/>
                <a:cs typeface="ScaGoudy"/>
              </a:rPr>
              <a:t>вируддха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.</a:t>
            </a:r>
            <a:r>
              <a:rPr lang="en-US" dirty="0" smtClean="0">
                <a:solidFill>
                  <a:srgbClr val="0000FF"/>
                </a:solidFill>
                <a:latin typeface="ScaGoudy"/>
                <a:cs typeface="ScaGoudy"/>
              </a:rPr>
              <a:t> (</a:t>
            </a:r>
            <a:r>
              <a:rPr lang="en-US" dirty="0" err="1" smtClean="0">
                <a:solidFill>
                  <a:srgbClr val="0000FF"/>
                </a:solidFill>
                <a:latin typeface="ScaGoudy"/>
                <a:cs typeface="ScaGoudy"/>
              </a:rPr>
              <a:t>Rvc</a:t>
            </a:r>
            <a:r>
              <a:rPr lang="en-US" dirty="0" smtClean="0">
                <a:solidFill>
                  <a:srgbClr val="0000FF"/>
                </a:solidFill>
                <a:latin typeface="ScaGoudy"/>
                <a:cs typeface="ScaGoudy"/>
              </a:rPr>
              <a:t> 1.14)</a:t>
            </a:r>
            <a:endParaRPr lang="en-US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53509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30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5467" y="592668"/>
            <a:ext cx="9804400" cy="18288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Пример принципов культуры </a:t>
            </a:r>
            <a:r>
              <a:rPr lang="ru-RU" sz="3600" dirty="0" err="1" smtClean="0"/>
              <a:t>варнашрамы</a:t>
            </a:r>
            <a:r>
              <a:rPr lang="ru-RU" sz="3600" dirty="0" smtClean="0"/>
              <a:t>, благоприятных для </a:t>
            </a:r>
            <a:r>
              <a:rPr lang="ru-RU" sz="3600" dirty="0" err="1" smtClean="0"/>
              <a:t>бхакти</a:t>
            </a:r>
            <a:r>
              <a:rPr lang="ru-RU" sz="3600" dirty="0" smtClean="0"/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45" y="1861066"/>
            <a:ext cx="8661309" cy="4826000"/>
          </a:xfrm>
        </p:spPr>
        <p:txBody>
          <a:bodyPr>
            <a:normAutofit/>
          </a:bodyPr>
          <a:lstStyle/>
          <a:p>
            <a:pPr marL="402336" lvl="1" indent="0">
              <a:buNone/>
            </a:pP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отсутствие недозволенных половых отношений</a:t>
            </a: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институт брака</a:t>
            </a: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отказ от одурманивающих веществ</a:t>
            </a: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чистота</a:t>
            </a: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ранний подъем</a:t>
            </a: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простота – прилагать усилия только для удовлетворения базовых потребностей</a:t>
            </a: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21 качество человека</a:t>
            </a: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принятие человеком правил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ашрама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и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варны</a:t>
            </a:r>
            <a:endParaRPr lang="en-US" sz="2600" i="1" dirty="0">
              <a:solidFill>
                <a:srgbClr val="0000FF"/>
              </a:solidFill>
              <a:latin typeface="ScaGoudy"/>
              <a:cs typeface="ScaGoudy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4133" y="27770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96933" y="1156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8000"/>
                </a:solidFill>
                <a:latin typeface="ScaGoudy"/>
                <a:cs typeface="ScaGoudy"/>
              </a:rPr>
              <a:t> Главные и </a:t>
            </a:r>
            <a:br>
              <a:rPr lang="ru-RU">
                <a:solidFill>
                  <a:srgbClr val="008000"/>
                </a:solidFill>
                <a:latin typeface="ScaGoudy"/>
                <a:cs typeface="ScaGoudy"/>
              </a:rPr>
            </a:br>
            <a:r>
              <a:rPr lang="ru-RU">
                <a:solidFill>
                  <a:srgbClr val="008000"/>
                </a:solidFill>
                <a:latin typeface="ScaGoudy"/>
                <a:cs typeface="ScaGoudy"/>
              </a:rPr>
              <a:t>второстепенные правила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69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875" y="15240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Пример нейтральных правил: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875" y="2971800"/>
            <a:ext cx="7498080" cy="3886200"/>
          </a:xfrm>
        </p:spPr>
        <p:txBody>
          <a:bodyPr>
            <a:normAutofit/>
          </a:bodyPr>
          <a:lstStyle/>
          <a:p>
            <a:endParaRPr lang="en-US" sz="2600" dirty="0">
              <a:latin typeface="ScaGoudy"/>
              <a:cs typeface="ScaGoudy"/>
            </a:endParaRPr>
          </a:p>
          <a:p>
            <a:pPr lvl="1"/>
            <a:r>
              <a:rPr lang="ru-RU" sz="3600" dirty="0" smtClean="0">
                <a:solidFill>
                  <a:srgbClr val="0000FF"/>
                </a:solidFill>
                <a:latin typeface="ScaGoudy"/>
                <a:cs typeface="ScaGoudy"/>
              </a:rPr>
              <a:t>Сухой пост на </a:t>
            </a:r>
            <a:r>
              <a:rPr lang="ru-RU" sz="3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экадаши</a:t>
            </a:r>
            <a:endParaRPr lang="en-US" sz="3600" i="1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3600" dirty="0" smtClean="0">
                <a:solidFill>
                  <a:srgbClr val="0000FF"/>
                </a:solidFill>
                <a:latin typeface="ScaGoudy"/>
                <a:cs typeface="ScaGoudy"/>
              </a:rPr>
              <a:t>Ритуалы различных </a:t>
            </a:r>
            <a:r>
              <a:rPr lang="ru-RU" sz="3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самскар</a:t>
            </a:r>
            <a:r>
              <a:rPr lang="ru-RU" sz="3600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</a:p>
          <a:p>
            <a:pPr lvl="1"/>
            <a:r>
              <a:rPr lang="ru-RU" sz="3600" dirty="0" smtClean="0">
                <a:solidFill>
                  <a:srgbClr val="0000FF"/>
                </a:solidFill>
                <a:latin typeface="ScaGoudy"/>
                <a:cs typeface="ScaGoudy"/>
              </a:rPr>
              <a:t>Принятие </a:t>
            </a:r>
            <a:r>
              <a:rPr lang="ru-RU" sz="3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санньясы</a:t>
            </a:r>
            <a:endParaRPr lang="ru-RU" sz="3600" i="1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endParaRPr lang="en-US" sz="3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marL="402336" lvl="1" indent="0">
              <a:buNone/>
            </a:pPr>
            <a:endParaRPr lang="en-US" sz="2600" dirty="0">
              <a:latin typeface="ScaGoudy"/>
              <a:cs typeface="ScaGoudy"/>
            </a:endParaRPr>
          </a:p>
          <a:p>
            <a:pPr lvl="1"/>
            <a:endParaRPr lang="en-US" sz="2600" dirty="0" smtClean="0">
              <a:latin typeface="ScaGoudy"/>
              <a:cs typeface="ScaGoudy"/>
            </a:endParaRPr>
          </a:p>
          <a:p>
            <a:pPr lvl="1"/>
            <a:endParaRPr lang="en-US" sz="2600" dirty="0" smtClean="0">
              <a:latin typeface="ScaGoudy"/>
              <a:cs typeface="ScaGoudy"/>
            </a:endParaRPr>
          </a:p>
          <a:p>
            <a:pPr lvl="1"/>
            <a:endParaRPr lang="en-US" sz="2600" dirty="0">
              <a:latin typeface="ScaGoudy"/>
              <a:cs typeface="ScaGoudy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13866" y="3061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8000"/>
                </a:solidFill>
                <a:latin typeface="ScaGoudy"/>
                <a:cs typeface="ScaGoudy"/>
              </a:rPr>
              <a:t> </a:t>
            </a:r>
            <a:r>
              <a:rPr lang="ru-RU" dirty="0" smtClean="0">
                <a:solidFill>
                  <a:srgbClr val="008000"/>
                </a:solidFill>
                <a:latin typeface="ScaGoudy"/>
                <a:cs typeface="ScaGoudy"/>
              </a:rPr>
              <a:t>   Главные </a:t>
            </a:r>
            <a:r>
              <a:rPr lang="ru-RU" dirty="0">
                <a:solidFill>
                  <a:srgbClr val="008000"/>
                </a:solidFill>
                <a:latin typeface="ScaGoudy"/>
                <a:cs typeface="ScaGoudy"/>
              </a:rPr>
              <a:t>и </a:t>
            </a:r>
            <a:br>
              <a:rPr lang="ru-RU" dirty="0">
                <a:solidFill>
                  <a:srgbClr val="008000"/>
                </a:solidFill>
                <a:latin typeface="ScaGoudy"/>
                <a:cs typeface="ScaGoudy"/>
              </a:rPr>
            </a:br>
            <a:r>
              <a:rPr lang="ru-RU" dirty="0">
                <a:solidFill>
                  <a:srgbClr val="008000"/>
                </a:solidFill>
                <a:latin typeface="ScaGoudy"/>
                <a:cs typeface="ScaGoudy"/>
              </a:rPr>
              <a:t>второстепенные правила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7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876" y="1422399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Примеры неблагоприятных правил: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853" y="2133600"/>
            <a:ext cx="7498080" cy="4504267"/>
          </a:xfrm>
        </p:spPr>
        <p:txBody>
          <a:bodyPr>
            <a:normAutofit fontScale="92500" lnSpcReduction="10000"/>
          </a:bodyPr>
          <a:lstStyle/>
          <a:p>
            <a:pPr lvl="1"/>
            <a:endParaRPr lang="ru-RU" sz="2600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endParaRPr lang="ru-RU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3600" dirty="0" smtClean="0">
                <a:solidFill>
                  <a:srgbClr val="0000FF"/>
                </a:solidFill>
                <a:latin typeface="ScaGoudy"/>
                <a:cs typeface="ScaGoudy"/>
              </a:rPr>
              <a:t>Ежедневное </a:t>
            </a:r>
            <a:r>
              <a:rPr lang="ru-RU" sz="3600" dirty="0">
                <a:solidFill>
                  <a:srgbClr val="0000FF"/>
                </a:solidFill>
                <a:latin typeface="ScaGoudy"/>
                <a:cs typeface="ScaGoudy"/>
              </a:rPr>
              <a:t>совершение </a:t>
            </a:r>
            <a:r>
              <a:rPr lang="ru-RU" sz="3600" i="1" dirty="0" err="1">
                <a:solidFill>
                  <a:srgbClr val="0000FF"/>
                </a:solidFill>
                <a:latin typeface="ScaGoudy"/>
                <a:cs typeface="ScaGoudy"/>
              </a:rPr>
              <a:t>панча-ягьи</a:t>
            </a:r>
            <a:r>
              <a:rPr lang="ru-RU" sz="3600" dirty="0">
                <a:solidFill>
                  <a:srgbClr val="0000FF"/>
                </a:solidFill>
                <a:latin typeface="ScaGoudy"/>
                <a:cs typeface="ScaGoudy"/>
              </a:rPr>
              <a:t>. </a:t>
            </a:r>
            <a:endParaRPr lang="ru-RU" sz="3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3600" dirty="0" smtClean="0">
                <a:solidFill>
                  <a:srgbClr val="0000FF"/>
                </a:solidFill>
                <a:latin typeface="ScaGoudy"/>
                <a:cs typeface="ScaGoudy"/>
              </a:rPr>
              <a:t>Масштабные </a:t>
            </a:r>
            <a:r>
              <a:rPr lang="ru-RU" sz="3600" dirty="0">
                <a:solidFill>
                  <a:srgbClr val="0000FF"/>
                </a:solidFill>
                <a:latin typeface="ScaGoudy"/>
                <a:cs typeface="ScaGoudy"/>
              </a:rPr>
              <a:t>ритуалы для очищения. </a:t>
            </a:r>
            <a:endParaRPr lang="ru-RU" sz="3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3600" dirty="0" smtClean="0">
                <a:solidFill>
                  <a:srgbClr val="0000FF"/>
                </a:solidFill>
                <a:latin typeface="ScaGoudy"/>
                <a:cs typeface="ScaGoudy"/>
              </a:rPr>
              <a:t>Приношение </a:t>
            </a:r>
            <a:r>
              <a:rPr lang="ru-RU" sz="3600" dirty="0">
                <a:solidFill>
                  <a:srgbClr val="0000FF"/>
                </a:solidFill>
                <a:latin typeface="ScaGoudy"/>
                <a:cs typeface="ScaGoudy"/>
              </a:rPr>
              <a:t>в жертву животных. </a:t>
            </a:r>
            <a:endParaRPr lang="ru-RU" sz="3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3600" dirty="0" smtClean="0">
                <a:solidFill>
                  <a:srgbClr val="0000FF"/>
                </a:solidFill>
                <a:latin typeface="ScaGoudy"/>
                <a:cs typeface="ScaGoudy"/>
              </a:rPr>
              <a:t>Обряд </a:t>
            </a:r>
            <a:r>
              <a:rPr lang="ru-RU" sz="3600" i="1" dirty="0" smtClean="0">
                <a:solidFill>
                  <a:srgbClr val="0000FF"/>
                </a:solidFill>
                <a:latin typeface="ScaGoudy"/>
                <a:cs typeface="ScaGoudy"/>
              </a:rPr>
              <a:t>сати</a:t>
            </a:r>
          </a:p>
          <a:p>
            <a:pPr lvl="1"/>
            <a:r>
              <a:rPr lang="ru-RU" sz="3600" dirty="0" smtClean="0">
                <a:solidFill>
                  <a:srgbClr val="0000FF"/>
                </a:solidFill>
                <a:latin typeface="ScaGoudy"/>
                <a:cs typeface="ScaGoudy"/>
              </a:rPr>
              <a:t>Кастовость</a:t>
            </a:r>
          </a:p>
          <a:p>
            <a:pPr lvl="1"/>
            <a:endParaRPr lang="ru-RU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endParaRPr lang="ru-RU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12933" y="3569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8000"/>
                </a:solidFill>
                <a:latin typeface="ScaGoudy"/>
                <a:cs typeface="ScaGoudy"/>
              </a:rPr>
              <a:t>            Главные </a:t>
            </a:r>
            <a:r>
              <a:rPr lang="ru-RU" dirty="0">
                <a:solidFill>
                  <a:srgbClr val="008000"/>
                </a:solidFill>
                <a:latin typeface="ScaGoudy"/>
                <a:cs typeface="ScaGoudy"/>
              </a:rPr>
              <a:t>и </a:t>
            </a:r>
            <a:br>
              <a:rPr lang="ru-RU" dirty="0">
                <a:solidFill>
                  <a:srgbClr val="008000"/>
                </a:solidFill>
                <a:latin typeface="ScaGoudy"/>
                <a:cs typeface="ScaGoudy"/>
              </a:rPr>
            </a:br>
            <a:r>
              <a:rPr lang="ru-RU" dirty="0">
                <a:solidFill>
                  <a:srgbClr val="008000"/>
                </a:solidFill>
                <a:latin typeface="ScaGoudy"/>
                <a:cs typeface="ScaGoudy"/>
              </a:rPr>
              <a:t>второстепенные правила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12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309681" y="-211348"/>
            <a:ext cx="749808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4675" y="846138"/>
            <a:ext cx="7498080" cy="5638800"/>
          </a:xfrm>
        </p:spPr>
        <p:txBody>
          <a:bodyPr/>
          <a:lstStyle/>
          <a:p>
            <a:pPr lvl="1"/>
            <a:r>
              <a:rPr lang="ru-RU" sz="4000" b="1" dirty="0" smtClean="0">
                <a:solidFill>
                  <a:srgbClr val="C00000"/>
                </a:solidFill>
                <a:latin typeface="ScaGoudy"/>
                <a:cs typeface="ScaGoudy"/>
              </a:rPr>
              <a:t>ЦЕЛЬ: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</a:p>
          <a:p>
            <a:pPr lvl="1"/>
            <a:endParaRPr lang="ru-RU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Смена парадигмы.</a:t>
            </a:r>
          </a:p>
          <a:p>
            <a:pPr lvl="1"/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Речь </a:t>
            </a:r>
            <a:r>
              <a:rPr lang="ru-RU" dirty="0">
                <a:solidFill>
                  <a:srgbClr val="0000FF"/>
                </a:solidFill>
                <a:latin typeface="ScaGoudy"/>
                <a:cs typeface="ScaGoudy"/>
              </a:rPr>
              <a:t>идет прежде всего о том, чтобы принять поведение, благоприятное для сознания Кришны и соответствующее духовному 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уровню человека, не о формальном социальном конструировании. </a:t>
            </a:r>
          </a:p>
          <a:p>
            <a:pPr lvl="1"/>
            <a:endParaRPr lang="en-US" dirty="0">
              <a:solidFill>
                <a:srgbClr val="0000FF"/>
              </a:solidFill>
              <a:latin typeface="ScaGoudy"/>
              <a:cs typeface="ScaGoudy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07973" y="244476"/>
            <a:ext cx="1799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8000"/>
                </a:solidFill>
                <a:latin typeface="ScaGoudy"/>
                <a:cs typeface="ScaGoudy"/>
              </a:rPr>
              <a:t>О чем идет речь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022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875" y="1730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>
                <a:solidFill>
                  <a:srgbClr val="008000"/>
                </a:solidFill>
                <a:latin typeface="ScaGoudy"/>
                <a:cs typeface="ScaGoudy"/>
              </a:rPr>
              <a:t>Главные и </a:t>
            </a:r>
            <a:br>
              <a:rPr lang="ru-RU" sz="2000">
                <a:solidFill>
                  <a:srgbClr val="008000"/>
                </a:solidFill>
                <a:latin typeface="ScaGoudy"/>
                <a:cs typeface="ScaGoudy"/>
              </a:rPr>
            </a:br>
            <a:r>
              <a:rPr lang="ru-RU" sz="2000">
                <a:solidFill>
                  <a:srgbClr val="008000"/>
                </a:solidFill>
                <a:latin typeface="ScaGoudy"/>
                <a:cs typeface="ScaGoudy"/>
              </a:rPr>
              <a:t>второстепенные правила</a:t>
            </a:r>
            <a:r>
              <a:rPr lang="ru-RU" sz="2000" dirty="0" smtClean="0">
                <a:solidFill>
                  <a:srgbClr val="008000"/>
                </a:solidFill>
                <a:latin typeface="ScaGoudy"/>
                <a:cs typeface="ScaGoudy"/>
              </a:rPr>
              <a:t/>
            </a:r>
            <a:br>
              <a:rPr lang="ru-RU" sz="2000" dirty="0" smtClean="0">
                <a:solidFill>
                  <a:srgbClr val="008000"/>
                </a:solidFill>
                <a:latin typeface="ScaGoudy"/>
                <a:cs typeface="ScaGoudy"/>
              </a:rPr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600" dirty="0" smtClean="0">
                <a:latin typeface="ScaGoudy"/>
                <a:cs typeface="ScaGoudy"/>
              </a:rPr>
              <a:t>Когда принципы </a:t>
            </a:r>
            <a:r>
              <a:rPr lang="ru-RU" sz="2600" i="1" dirty="0" err="1" smtClean="0">
                <a:latin typeface="ScaGoudy"/>
                <a:cs typeface="ScaGoudy"/>
              </a:rPr>
              <a:t>варнашрамы</a:t>
            </a:r>
            <a:r>
              <a:rPr lang="ru-RU" sz="2600" dirty="0" smtClean="0">
                <a:latin typeface="ScaGoudy"/>
                <a:cs typeface="ScaGoudy"/>
              </a:rPr>
              <a:t> являются необязательными</a:t>
            </a:r>
            <a:r>
              <a:rPr lang="en-US" sz="2600" dirty="0" smtClean="0">
                <a:latin typeface="ScaGoudy"/>
                <a:cs typeface="ScaGoudy"/>
              </a:rPr>
              <a:t>?</a:t>
            </a:r>
          </a:p>
          <a:p>
            <a:pPr marL="82296" indent="0">
              <a:buNone/>
            </a:pPr>
            <a:endParaRPr lang="en-US" sz="2600" dirty="0">
              <a:latin typeface="ScaGoudy"/>
              <a:cs typeface="ScaGoudy"/>
            </a:endParaRPr>
          </a:p>
          <a:p>
            <a:pPr lvl="1"/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Когда они выполняются спонтанно благодаря чистоте. </a:t>
            </a: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Когда человека настолько переполняет преданность, что он пренебрегает правилами, которые нужны для достижения этой преданности:</a:t>
            </a: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2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Пример: Погрузившись в экстаз, человек забывает об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экадаши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. </a:t>
            </a: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2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Пример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: 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Шукадева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не носил одежду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.</a:t>
            </a: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Хотя те, кто находится на уровне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премы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, не обязаны следовать правилам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варнашрамы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, они делают это (за редким исключением), чтобы подать пример другим. </a:t>
            </a:r>
            <a:endParaRPr lang="en-US" sz="2600" dirty="0">
              <a:solidFill>
                <a:srgbClr val="0000FF"/>
              </a:solidFill>
              <a:latin typeface="ScaGoudy"/>
              <a:cs typeface="ScaGoudy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98933" y="3522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7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20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8000"/>
                </a:solidFill>
                <a:latin typeface="ScaGoudy"/>
                <a:cs typeface="ScaGoudy"/>
              </a:rPr>
              <a:t>Главные и </a:t>
            </a:r>
            <a:br>
              <a:rPr lang="ru-RU" sz="2000" dirty="0" smtClean="0">
                <a:solidFill>
                  <a:srgbClr val="008000"/>
                </a:solidFill>
                <a:latin typeface="ScaGoudy"/>
                <a:cs typeface="ScaGoudy"/>
              </a:rPr>
            </a:br>
            <a:r>
              <a:rPr lang="ru-RU" sz="2000" dirty="0" smtClean="0">
                <a:solidFill>
                  <a:srgbClr val="008000"/>
                </a:solidFill>
                <a:latin typeface="ScaGoudy"/>
                <a:cs typeface="ScaGoudy"/>
              </a:rPr>
              <a:t>второстепенные правила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i="1" dirty="0"/>
              <a:t>на </a:t>
            </a:r>
            <a:r>
              <a:rPr lang="ru-RU" sz="2800" i="1" dirty="0" err="1"/>
              <a:t>ме</a:t>
            </a:r>
            <a:r>
              <a:rPr lang="ru-RU" sz="2800" i="1" dirty="0"/>
              <a:t> </a:t>
            </a:r>
            <a:r>
              <a:rPr lang="ru-RU" sz="2800" i="1" dirty="0" err="1"/>
              <a:t>партхасти</a:t>
            </a:r>
            <a:r>
              <a:rPr lang="ru-RU" sz="2800" i="1" dirty="0"/>
              <a:t> </a:t>
            </a:r>
            <a:r>
              <a:rPr lang="ru-RU" sz="2800" i="1" dirty="0" err="1"/>
              <a:t>картавйам</a:t>
            </a:r>
            <a:r>
              <a:rPr lang="ru-RU" sz="2800" i="1" dirty="0"/>
              <a:t/>
            </a:r>
            <a:br>
              <a:rPr lang="ru-RU" sz="2800" i="1" dirty="0"/>
            </a:br>
            <a:r>
              <a:rPr lang="ru-RU" sz="2800" i="1" dirty="0" err="1"/>
              <a:t>тришу</a:t>
            </a:r>
            <a:r>
              <a:rPr lang="ru-RU" sz="2800" i="1" dirty="0"/>
              <a:t> </a:t>
            </a:r>
            <a:r>
              <a:rPr lang="ru-RU" sz="2800" i="1" dirty="0" err="1"/>
              <a:t>локешу</a:t>
            </a:r>
            <a:r>
              <a:rPr lang="ru-RU" sz="2800" i="1" dirty="0"/>
              <a:t> </a:t>
            </a:r>
            <a:r>
              <a:rPr lang="ru-RU" sz="2800" i="1" dirty="0" err="1"/>
              <a:t>кинчана</a:t>
            </a:r>
            <a:r>
              <a:rPr lang="ru-RU" sz="2800" i="1" dirty="0"/>
              <a:t/>
            </a:r>
            <a:br>
              <a:rPr lang="ru-RU" sz="2800" i="1" dirty="0"/>
            </a:br>
            <a:r>
              <a:rPr lang="ru-RU" sz="2800" i="1" dirty="0" err="1"/>
              <a:t>нанаваптам</a:t>
            </a:r>
            <a:r>
              <a:rPr lang="ru-RU" sz="2800" i="1" dirty="0"/>
              <a:t> </a:t>
            </a:r>
            <a:r>
              <a:rPr lang="ru-RU" sz="2800" i="1" dirty="0" err="1"/>
              <a:t>аваптавйам</a:t>
            </a:r>
            <a:r>
              <a:rPr lang="ru-RU" sz="2800" i="1" dirty="0"/>
              <a:t/>
            </a:r>
            <a:br>
              <a:rPr lang="ru-RU" sz="2800" i="1" dirty="0"/>
            </a:br>
            <a:r>
              <a:rPr lang="ru-RU" sz="2800" i="1" dirty="0" err="1"/>
              <a:t>варта</a:t>
            </a:r>
            <a:r>
              <a:rPr lang="ru-RU" sz="2800" i="1" dirty="0"/>
              <a:t> эва </a:t>
            </a:r>
            <a:r>
              <a:rPr lang="ru-RU" sz="2800" i="1" dirty="0" err="1"/>
              <a:t>ча</a:t>
            </a:r>
            <a:r>
              <a:rPr lang="ru-RU" sz="2800" i="1" dirty="0"/>
              <a:t> </a:t>
            </a:r>
            <a:r>
              <a:rPr lang="ru-RU" sz="2800" i="1" dirty="0" err="1" smtClean="0"/>
              <a:t>кармани</a:t>
            </a:r>
            <a:endParaRPr lang="ru-RU" sz="2800" i="1" dirty="0" smtClean="0"/>
          </a:p>
          <a:p>
            <a:pPr marL="82296" indent="0" algn="ctr">
              <a:buNone/>
            </a:pPr>
            <a:endParaRPr lang="en-US" dirty="0"/>
          </a:p>
          <a:p>
            <a:pPr marL="82296" indent="0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ScaGoudy"/>
                <a:cs typeface="ScaGoudy"/>
              </a:rPr>
              <a:t>“</a:t>
            </a:r>
            <a:r>
              <a:rPr lang="ru-RU" sz="2400" b="1" dirty="0">
                <a:solidFill>
                  <a:srgbClr val="002060"/>
                </a:solidFill>
                <a:latin typeface="ScaGoudy"/>
              </a:rPr>
              <a:t>О сын </a:t>
            </a:r>
            <a:r>
              <a:rPr lang="ru-RU" sz="2400" b="1" dirty="0" err="1">
                <a:solidFill>
                  <a:srgbClr val="002060"/>
                </a:solidFill>
                <a:latin typeface="ScaGoudy"/>
              </a:rPr>
              <a:t>Притхи</a:t>
            </a:r>
            <a:r>
              <a:rPr lang="ru-RU" sz="2400" b="1" dirty="0">
                <a:solidFill>
                  <a:srgbClr val="002060"/>
                </a:solidFill>
                <a:latin typeface="ScaGoudy"/>
              </a:rPr>
              <a:t>, во всех трех мирах нет такого дела, которым Я обязан был бы заниматься. Я ни в чем не нуждаюсь и ни к чему не стремлюсь, - и все же Я всегда выполняю Свой </a:t>
            </a:r>
            <a:r>
              <a:rPr lang="ru-RU" sz="2400" b="1" dirty="0" smtClean="0">
                <a:solidFill>
                  <a:srgbClr val="002060"/>
                </a:solidFill>
                <a:latin typeface="ScaGoudy"/>
              </a:rPr>
              <a:t>долг</a:t>
            </a:r>
            <a:r>
              <a:rPr lang="en-US" sz="2400" dirty="0" smtClean="0">
                <a:solidFill>
                  <a:srgbClr val="002060"/>
                </a:solidFill>
                <a:latin typeface="ScaGoudy"/>
                <a:cs typeface="ScaGoudy"/>
              </a:rPr>
              <a:t>.” (</a:t>
            </a:r>
            <a:r>
              <a:rPr lang="ru-RU" sz="2400" dirty="0" smtClean="0">
                <a:solidFill>
                  <a:srgbClr val="002060"/>
                </a:solidFill>
                <a:latin typeface="ScaGoudy"/>
                <a:cs typeface="ScaGoudy"/>
              </a:rPr>
              <a:t>БГ</a:t>
            </a:r>
            <a:r>
              <a:rPr lang="en-US" sz="2400" dirty="0" smtClean="0">
                <a:solidFill>
                  <a:srgbClr val="002060"/>
                </a:solidFill>
                <a:latin typeface="ScaGoudy"/>
                <a:cs typeface="ScaGoudy"/>
              </a:rPr>
              <a:t>3.22)</a:t>
            </a:r>
            <a:endParaRPr lang="en-US" sz="2400" dirty="0">
              <a:solidFill>
                <a:srgbClr val="002060"/>
              </a:solidFill>
              <a:latin typeface="ScaGoudy"/>
              <a:cs typeface="ScaGoudy"/>
            </a:endParaRPr>
          </a:p>
        </p:txBody>
      </p:sp>
    </p:spTree>
    <p:extLst>
      <p:ext uri="{BB962C8B-B14F-4D97-AF65-F5344CB8AC3E}">
        <p14:creationId xmlns:p14="http://schemas.microsoft.com/office/powerpoint/2010/main" val="391589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386667" y="96838"/>
            <a:ext cx="7646755" cy="1350962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008000"/>
                </a:solidFill>
                <a:latin typeface="ScaGoudy"/>
                <a:cs typeface="ScaGoudy"/>
              </a:rPr>
              <a:t> 3</a:t>
            </a:r>
            <a:endParaRPr lang="en-US" sz="7200" dirty="0">
              <a:latin typeface="ScaGoudy"/>
              <a:cs typeface="ScaGoud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733" y="372533"/>
            <a:ext cx="7840134" cy="5300133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dirty="0" smtClean="0">
              <a:latin typeface="ScaGoudy"/>
              <a:cs typeface="ScaGoudy"/>
            </a:endParaRPr>
          </a:p>
          <a:p>
            <a:pPr marL="82296" indent="0">
              <a:buNone/>
            </a:pPr>
            <a:endParaRPr lang="en-US" dirty="0">
              <a:latin typeface="ScaGoudy"/>
              <a:cs typeface="ScaGoudy"/>
            </a:endParaRPr>
          </a:p>
          <a:p>
            <a:pPr marL="0" indent="0" algn="ctr">
              <a:buNone/>
            </a:pPr>
            <a:r>
              <a:rPr lang="ru-RU" sz="4800" b="1" dirty="0">
                <a:solidFill>
                  <a:srgbClr val="C00000"/>
                </a:solidFill>
                <a:latin typeface="ScaGoudy"/>
                <a:cs typeface="ScaGoudy"/>
              </a:rPr>
              <a:t>Главные правила являются твердыми, тогда как второстепенные имеют силу при определенных </a:t>
            </a:r>
            <a:r>
              <a:rPr lang="ru-RU" sz="4800" b="1" dirty="0" smtClean="0">
                <a:solidFill>
                  <a:srgbClr val="C00000"/>
                </a:solidFill>
                <a:latin typeface="ScaGoudy"/>
                <a:cs typeface="ScaGoudy"/>
              </a:rPr>
              <a:t>условиях</a:t>
            </a:r>
            <a:r>
              <a:rPr lang="ru-RU" b="1" dirty="0" smtClean="0">
                <a:solidFill>
                  <a:srgbClr val="C00000"/>
                </a:solidFill>
                <a:latin typeface="ScaGoudy"/>
                <a:cs typeface="ScaGoudy"/>
              </a:rPr>
              <a:t> </a:t>
            </a:r>
            <a:endParaRPr lang="en-US" b="1" dirty="0">
              <a:solidFill>
                <a:srgbClr val="C00000"/>
              </a:solidFill>
              <a:latin typeface="ScaGoudy"/>
              <a:cs typeface="ScaGoudy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766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00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>
                <a:solidFill>
                  <a:srgbClr val="008000"/>
                </a:solidFill>
                <a:latin typeface="ScaGoudy"/>
              </a:rPr>
              <a:t>Еще о главных и </a:t>
            </a:r>
            <a:br>
              <a:rPr lang="ru-RU" sz="2000">
                <a:solidFill>
                  <a:srgbClr val="008000"/>
                </a:solidFill>
                <a:latin typeface="ScaGoudy"/>
              </a:rPr>
            </a:br>
            <a:r>
              <a:rPr lang="ru-RU" sz="2000">
                <a:solidFill>
                  <a:srgbClr val="008000"/>
                </a:solidFill>
                <a:latin typeface="ScaGoudy"/>
              </a:rPr>
              <a:t>второстепенных правилах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>
                <a:latin typeface="ScaGoudy"/>
                <a:cs typeface="ScaGoudy"/>
              </a:rPr>
              <a:t>Веды и предписанная ими система устройства общества вечны</a:t>
            </a:r>
            <a:r>
              <a:rPr lang="en-US" sz="2600" dirty="0" smtClean="0">
                <a:latin typeface="ScaGoudy"/>
                <a:cs typeface="ScaGoudy"/>
              </a:rPr>
              <a:t>:</a:t>
            </a:r>
          </a:p>
          <a:p>
            <a:endParaRPr lang="en-US" sz="2600" dirty="0" smtClean="0">
              <a:latin typeface="ScaGoudy"/>
              <a:cs typeface="ScaGoudy"/>
            </a:endParaRPr>
          </a:p>
          <a:p>
            <a:pPr lvl="1"/>
            <a:r>
              <a:rPr lang="en-GB" sz="2600" dirty="0" smtClean="0">
                <a:solidFill>
                  <a:srgbClr val="0000FF"/>
                </a:solidFill>
                <a:latin typeface="ScaGoudy"/>
                <a:cs typeface="ScaGoudy"/>
              </a:rPr>
              <a:t>“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Тем не менее, в подходящее время Ты принимаешь форму чистой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гуны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благости, чтобы защитить Твоих преданных и покарать злодеев. Таким образом Ты, Душа социального устройства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варнашрамы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, Верховная Личность Бога, поддерживаешь вечный ведический путь, наслаждаясь Своими играми</a:t>
            </a:r>
            <a:r>
              <a:rPr lang="en-GB" sz="2600" dirty="0" smtClean="0">
                <a:solidFill>
                  <a:srgbClr val="0000FF"/>
                </a:solidFill>
                <a:latin typeface="ScaGoudy"/>
                <a:cs typeface="ScaGoudy"/>
              </a:rPr>
              <a:t>”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.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ШБ</a:t>
            </a:r>
            <a:r>
              <a:rPr lang="en-GB" sz="2600" dirty="0" smtClean="0">
                <a:solidFill>
                  <a:srgbClr val="0000FF"/>
                </a:solidFill>
                <a:latin typeface="ScaGoudy"/>
                <a:cs typeface="ScaGoudy"/>
              </a:rPr>
              <a:t> 10.84.18</a:t>
            </a: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8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0675" y="59267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>
                <a:solidFill>
                  <a:srgbClr val="008000"/>
                </a:solidFill>
                <a:latin typeface="ScaGoudy"/>
              </a:rPr>
              <a:t>Еще о главных и </a:t>
            </a:r>
            <a:br>
              <a:rPr lang="ru-RU" sz="2000">
                <a:solidFill>
                  <a:srgbClr val="008000"/>
                </a:solidFill>
                <a:latin typeface="ScaGoudy"/>
              </a:rPr>
            </a:br>
            <a:r>
              <a:rPr lang="ru-RU" sz="2000">
                <a:solidFill>
                  <a:srgbClr val="008000"/>
                </a:solidFill>
                <a:latin typeface="ScaGoudy"/>
              </a:rPr>
              <a:t>второстепенных правилах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908" y="1524000"/>
            <a:ext cx="7289292" cy="4800600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>
                <a:latin typeface="ScaGoudy"/>
                <a:cs typeface="ScaGoudy"/>
              </a:rPr>
              <a:t>Несмотря на то, что </a:t>
            </a:r>
            <a:r>
              <a:rPr lang="ru-RU" sz="2600" i="1" dirty="0" err="1" smtClean="0">
                <a:latin typeface="ScaGoudy"/>
                <a:cs typeface="ScaGoudy"/>
              </a:rPr>
              <a:t>варнашрама</a:t>
            </a:r>
            <a:r>
              <a:rPr lang="ru-RU" sz="2600" dirty="0" smtClean="0">
                <a:latin typeface="ScaGoudy"/>
                <a:cs typeface="ScaGoudy"/>
              </a:rPr>
              <a:t> вечна, ее правила применяются по-разному в соответствии со временем, местом и обстоятельствами</a:t>
            </a:r>
            <a:r>
              <a:rPr lang="en-US" sz="2600" dirty="0" smtClean="0">
                <a:latin typeface="ScaGoudy"/>
                <a:cs typeface="ScaGoudy"/>
              </a:rPr>
              <a:t>:</a:t>
            </a: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В 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Трета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-югу большинство людей </a:t>
            </a:r>
            <a:r>
              <a:rPr lang="ru-RU" sz="2600" i="1" dirty="0" smtClean="0">
                <a:solidFill>
                  <a:srgbClr val="0000FF"/>
                </a:solidFill>
                <a:latin typeface="ScaGoudy"/>
                <a:cs typeface="ScaGoudy"/>
              </a:rPr>
              <a:t>брахманы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. 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 (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ШБ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12.3.21)</a:t>
            </a: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В 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Двапара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-югу из четырех классов самые многочисленные – это </a:t>
            </a:r>
            <a:r>
              <a:rPr lang="ru-RU" sz="2600" i="1" dirty="0" smtClean="0">
                <a:solidFill>
                  <a:srgbClr val="0000FF"/>
                </a:solidFill>
                <a:latin typeface="ScaGoudy"/>
                <a:cs typeface="ScaGoudy"/>
              </a:rPr>
              <a:t>брахманы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и </a:t>
            </a:r>
            <a:r>
              <a:rPr lang="ru-RU" sz="2600" i="1" dirty="0" smtClean="0">
                <a:solidFill>
                  <a:srgbClr val="0000FF"/>
                </a:solidFill>
                <a:latin typeface="ScaGoudy"/>
                <a:cs typeface="ScaGoudy"/>
              </a:rPr>
              <a:t>кшатрии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 (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ШБ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12.3.23)</a:t>
            </a: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В Кали-югу почти все люди – это </a:t>
            </a:r>
            <a:r>
              <a:rPr lang="ru-RU" sz="2600" i="1" dirty="0" smtClean="0">
                <a:solidFill>
                  <a:srgbClr val="0000FF"/>
                </a:solidFill>
                <a:latin typeface="ScaGoudy"/>
                <a:cs typeface="ScaGoudy"/>
              </a:rPr>
              <a:t>шудры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и варвары.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 (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ШБ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12.3.25)</a:t>
            </a:r>
          </a:p>
          <a:p>
            <a:r>
              <a:rPr lang="ru-RU" sz="2600" dirty="0" smtClean="0">
                <a:latin typeface="ScaGoudy"/>
                <a:cs typeface="ScaGoudy"/>
              </a:rPr>
              <a:t>Следовательно, методы, при помощи которых практикуется </a:t>
            </a:r>
            <a:r>
              <a:rPr lang="ru-RU" sz="2600" i="1" dirty="0" err="1" smtClean="0">
                <a:latin typeface="ScaGoudy"/>
                <a:cs typeface="ScaGoudy"/>
              </a:rPr>
              <a:t>варнашрама</a:t>
            </a:r>
            <a:r>
              <a:rPr lang="ru-RU" sz="2600" dirty="0" smtClean="0">
                <a:latin typeface="ScaGoudy"/>
                <a:cs typeface="ScaGoudy"/>
              </a:rPr>
              <a:t>, - экономика, образование, управление – в разные эпохи будут разными. </a:t>
            </a:r>
            <a:endParaRPr lang="en-US" sz="2600" dirty="0">
              <a:latin typeface="ScaGoudy"/>
              <a:cs typeface="ScaGoudy"/>
            </a:endParaRPr>
          </a:p>
        </p:txBody>
      </p:sp>
    </p:spTree>
    <p:extLst>
      <p:ext uri="{BB962C8B-B14F-4D97-AF65-F5344CB8AC3E}">
        <p14:creationId xmlns:p14="http://schemas.microsoft.com/office/powerpoint/2010/main" val="390090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874" y="3048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>
                <a:solidFill>
                  <a:srgbClr val="008000"/>
                </a:solidFill>
                <a:latin typeface="ScaGoudy"/>
              </a:rPr>
              <a:t>Еще о главных и </a:t>
            </a:r>
            <a:br>
              <a:rPr lang="ru-RU" sz="2000">
                <a:solidFill>
                  <a:srgbClr val="008000"/>
                </a:solidFill>
                <a:latin typeface="ScaGoudy"/>
              </a:rPr>
            </a:br>
            <a:r>
              <a:rPr lang="ru-RU" sz="2000">
                <a:solidFill>
                  <a:srgbClr val="008000"/>
                </a:solidFill>
                <a:latin typeface="ScaGoudy"/>
              </a:rPr>
              <a:t>второстепенных правилах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>
                <a:latin typeface="ScaGoudy"/>
                <a:cs typeface="ScaGoudy"/>
              </a:rPr>
              <a:t>Почему</a:t>
            </a:r>
            <a:r>
              <a:rPr lang="en-US" sz="2600" dirty="0" smtClean="0">
                <a:latin typeface="ScaGoudy"/>
                <a:cs typeface="ScaGoudy"/>
              </a:rPr>
              <a:t>?</a:t>
            </a:r>
          </a:p>
          <a:p>
            <a:pPr marL="82296" indent="0">
              <a:buNone/>
            </a:pPr>
            <a:endParaRPr lang="en-US" sz="2600" dirty="0" smtClean="0">
              <a:latin typeface="ScaGoudy"/>
              <a:cs typeface="ScaGoudy"/>
            </a:endParaRPr>
          </a:p>
          <a:p>
            <a:pPr lvl="1"/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Варнашрама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поднимает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дживу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до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гуны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благости и до уровня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бхакти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.</a:t>
            </a: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Но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гуны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борются за доминирование в соответствии с временем, местом и обстоятельствами. </a:t>
            </a: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Поэтому законы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варнашрамы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применяются по-разному.</a:t>
            </a: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endParaRPr lang="en-US" sz="2600" dirty="0" smtClean="0">
              <a:latin typeface="ScaGoudy"/>
              <a:cs typeface="ScaGoudy"/>
            </a:endParaRPr>
          </a:p>
          <a:p>
            <a:pPr lvl="1"/>
            <a:endParaRPr lang="en-US" sz="2600" dirty="0">
              <a:latin typeface="ScaGoudy"/>
              <a:cs typeface="ScaGoudy"/>
            </a:endParaRPr>
          </a:p>
        </p:txBody>
      </p:sp>
    </p:spTree>
    <p:extLst>
      <p:ext uri="{BB962C8B-B14F-4D97-AF65-F5344CB8AC3E}">
        <p14:creationId xmlns:p14="http://schemas.microsoft.com/office/powerpoint/2010/main" val="218076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6675" y="1524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>
                <a:solidFill>
                  <a:srgbClr val="008000"/>
                </a:solidFill>
                <a:latin typeface="ScaGoudy"/>
              </a:rPr>
              <a:t>Еще о главных и </a:t>
            </a:r>
            <a:br>
              <a:rPr lang="ru-RU" sz="2000">
                <a:solidFill>
                  <a:srgbClr val="008000"/>
                </a:solidFill>
                <a:latin typeface="ScaGoudy"/>
              </a:rPr>
            </a:br>
            <a:r>
              <a:rPr lang="ru-RU" sz="2000">
                <a:solidFill>
                  <a:srgbClr val="008000"/>
                </a:solidFill>
                <a:latin typeface="ScaGoudy"/>
              </a:rPr>
              <a:t>второстепенных правилах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>
                <a:latin typeface="ScaGoudy"/>
                <a:cs typeface="ScaGoudy"/>
              </a:rPr>
              <a:t>Однако</a:t>
            </a:r>
            <a:r>
              <a:rPr lang="en-US" sz="2600" dirty="0" smtClean="0">
                <a:latin typeface="ScaGoudy"/>
                <a:cs typeface="ScaGoudy"/>
              </a:rPr>
              <a:t>! </a:t>
            </a:r>
          </a:p>
          <a:p>
            <a:endParaRPr lang="en-US" sz="2600" dirty="0"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Хотя может показаться, что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варнашрама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принимает разные формы…</a:t>
            </a: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в силу преобладания той или иной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гуны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или нескольких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гун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в данных обстоятельствах…,</a:t>
            </a: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главные принципы должны оставаться неизменными…</a:t>
            </a: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потому что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гуны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, их качества и их влияние сами по себе неизменны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.</a:t>
            </a:r>
            <a:endParaRPr lang="en-US" sz="2600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endParaRPr lang="en-US" sz="2600" dirty="0">
              <a:latin typeface="ScaGoudy"/>
              <a:cs typeface="ScaGoudy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43867" y="3048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73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075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>
                <a:solidFill>
                  <a:srgbClr val="008000"/>
                </a:solidFill>
                <a:latin typeface="ScaGoudy"/>
              </a:rPr>
              <a:t>Еще о главных и </a:t>
            </a:r>
            <a:br>
              <a:rPr lang="ru-RU" sz="2000">
                <a:solidFill>
                  <a:srgbClr val="008000"/>
                </a:solidFill>
                <a:latin typeface="ScaGoudy"/>
              </a:rPr>
            </a:br>
            <a:r>
              <a:rPr lang="ru-RU" sz="2000">
                <a:solidFill>
                  <a:srgbClr val="008000"/>
                </a:solidFill>
                <a:latin typeface="ScaGoudy"/>
              </a:rPr>
              <a:t>второстепенных правилах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endParaRPr lang="en-US" dirty="0"/>
          </a:p>
          <a:p>
            <a:r>
              <a:rPr lang="ru-RU" sz="2600" dirty="0" smtClean="0">
                <a:latin typeface="ScaGoudy"/>
                <a:cs typeface="ScaGoudy"/>
              </a:rPr>
              <a:t>Таким образом, устанавливая в настоящее время культуру </a:t>
            </a:r>
            <a:r>
              <a:rPr lang="ru-RU" sz="2600" i="1" dirty="0" err="1" smtClean="0">
                <a:latin typeface="ScaGoudy"/>
                <a:cs typeface="ScaGoudy"/>
              </a:rPr>
              <a:t>варнашрамы</a:t>
            </a:r>
            <a:r>
              <a:rPr lang="ru-RU" sz="2600" dirty="0" smtClean="0">
                <a:latin typeface="ScaGoudy"/>
                <a:cs typeface="ScaGoudy"/>
              </a:rPr>
              <a:t> в ИСККОН, мы можем принимать во внимание следующее</a:t>
            </a:r>
            <a:r>
              <a:rPr lang="en-US" sz="2600" dirty="0" smtClean="0">
                <a:latin typeface="ScaGoudy"/>
                <a:cs typeface="ScaGoudy"/>
              </a:rPr>
              <a:t>:</a:t>
            </a:r>
          </a:p>
          <a:p>
            <a:pPr marL="82296" indent="0">
              <a:buNone/>
            </a:pPr>
            <a:endParaRPr lang="en-US" sz="2600" dirty="0" smtClean="0"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Отбросить правила, являющиеся непрактичными.</a:t>
            </a:r>
            <a:endParaRPr lang="en-US" sz="2600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В случае необходимости адаптировать некоторые правила. </a:t>
            </a:r>
            <a:endParaRPr lang="en-US" sz="2600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Сохранить первостепенные правила, которые определяют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варнашраму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и являются ее краеугольным камнем. </a:t>
            </a:r>
            <a:endParaRPr lang="en-US" sz="2600" dirty="0">
              <a:solidFill>
                <a:srgbClr val="0000FF"/>
              </a:solidFill>
              <a:latin typeface="ScaGoudy"/>
              <a:cs typeface="ScaGoudy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50267" y="3098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95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0542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>
                <a:solidFill>
                  <a:srgbClr val="008000"/>
                </a:solidFill>
                <a:latin typeface="ScaGoudy"/>
              </a:rPr>
              <a:t>Еще о главных и </a:t>
            </a:r>
            <a:br>
              <a:rPr lang="ru-RU" sz="2000">
                <a:solidFill>
                  <a:srgbClr val="008000"/>
                </a:solidFill>
                <a:latin typeface="ScaGoudy"/>
              </a:rPr>
            </a:br>
            <a:r>
              <a:rPr lang="ru-RU" sz="2000">
                <a:solidFill>
                  <a:srgbClr val="008000"/>
                </a:solidFill>
                <a:latin typeface="ScaGoudy"/>
              </a:rPr>
              <a:t>второстепенных правилах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800" y="1219200"/>
            <a:ext cx="7778496" cy="499903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600" dirty="0" smtClean="0">
                <a:solidFill>
                  <a:srgbClr val="000000"/>
                </a:solidFill>
                <a:latin typeface="ScaGoudy"/>
                <a:cs typeface="ScaGoudy"/>
              </a:rPr>
              <a:t>Из </a:t>
            </a:r>
            <a:r>
              <a:rPr lang="ru-RU" sz="2600" dirty="0" err="1" smtClean="0">
                <a:solidFill>
                  <a:srgbClr val="000000"/>
                </a:solidFill>
                <a:latin typeface="ScaGoudy"/>
                <a:cs typeface="ScaGoudy"/>
              </a:rPr>
              <a:t>Према-вайварты</a:t>
            </a:r>
            <a:r>
              <a:rPr lang="en-US" sz="2600" dirty="0" smtClean="0">
                <a:solidFill>
                  <a:srgbClr val="000000"/>
                </a:solidFill>
                <a:latin typeface="ScaGoudy"/>
                <a:cs typeface="ScaGoudy"/>
              </a:rPr>
              <a:t>:</a:t>
            </a:r>
          </a:p>
          <a:p>
            <a:pPr marL="82296" indent="0">
              <a:buNone/>
            </a:pPr>
            <a:r>
              <a:rPr lang="en-US" sz="2600" dirty="0" smtClean="0">
                <a:solidFill>
                  <a:srgbClr val="000000"/>
                </a:solidFill>
                <a:latin typeface="ScaGoudy"/>
                <a:cs typeface="ScaGoudy"/>
              </a:rPr>
              <a:t>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“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Затем 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Рахгунатха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даса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вновь смиренно приблизился к 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Сварупе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Дамодаре со сложенными ладонями.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 “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У меня есть еще один вопрос. Пожалуйста, просвети меня. Высочайшая и чистейшая форма преданного служения выше предписанных религиозных практик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варнашрамы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. Так почему же домохозяин связан предписанными обязанностями в соответствии со своим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ашрамом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, если он может легко подняться над обязанностями своего социального уклада и совершать спонтанное преданное служение?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”</a:t>
            </a:r>
            <a:endParaRPr lang="en-US" sz="2600" dirty="0">
              <a:solidFill>
                <a:srgbClr val="0000FF"/>
              </a:solidFill>
              <a:latin typeface="ScaGoudy"/>
              <a:cs typeface="ScaGoudy"/>
            </a:endParaRPr>
          </a:p>
          <a:p>
            <a:pPr marL="82296" indent="0">
              <a:buNone/>
            </a:pPr>
            <a:endParaRPr lang="en-US" sz="2600" dirty="0">
              <a:solidFill>
                <a:srgbClr val="000000"/>
              </a:solidFill>
              <a:latin typeface="ScaGoudy"/>
              <a:cs typeface="ScaGoudy"/>
            </a:endParaRPr>
          </a:p>
        </p:txBody>
      </p:sp>
    </p:spTree>
    <p:extLst>
      <p:ext uri="{BB962C8B-B14F-4D97-AF65-F5344CB8AC3E}">
        <p14:creationId xmlns:p14="http://schemas.microsoft.com/office/powerpoint/2010/main" val="31188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1341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>
                <a:solidFill>
                  <a:srgbClr val="008000"/>
                </a:solidFill>
                <a:latin typeface="ScaGoudy"/>
              </a:rPr>
              <a:t>Еще о главных и </a:t>
            </a:r>
            <a:br>
              <a:rPr lang="ru-RU" sz="2000">
                <a:solidFill>
                  <a:srgbClr val="008000"/>
                </a:solidFill>
                <a:latin typeface="ScaGoudy"/>
              </a:rPr>
            </a:br>
            <a:r>
              <a:rPr lang="ru-RU" sz="2000">
                <a:solidFill>
                  <a:srgbClr val="008000"/>
                </a:solidFill>
                <a:latin typeface="ScaGoudy"/>
              </a:rPr>
              <a:t>второстепенных правилах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56616" lvl="1" indent="0">
              <a:buNone/>
            </a:pP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“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Сварупа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Дамодара Госвами ответил: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‘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Послушай, дорогой брат! Я открою тебе суть всего, сформулировав принципы чистого преданного служения. Легко жить, выполняя свои предписанные обязанности. Но если человек пытается выполнять чужие предписанные обязанности, его жизнь становится тяжелой и искусственной.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endParaRPr lang="en-US" sz="2600" dirty="0">
              <a:latin typeface="ScaGoudy"/>
              <a:cs typeface="ScaGoudy"/>
            </a:endParaRPr>
          </a:p>
          <a:p>
            <a:pPr marL="356616" lvl="1" indent="0">
              <a:buNone/>
            </a:pP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‘“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Искренний преданный поступает разумно: из всех предписанных ему обязанностей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варнашрамы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он выполняет только те, которые способствуют чистому преданному служению.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6747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083" y="156104"/>
            <a:ext cx="7498080" cy="1143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ScaGoudy"/>
                <a:cs typeface="ScaGoudy"/>
              </a:rPr>
              <a:t>Цель - </a:t>
            </a:r>
            <a:r>
              <a:rPr lang="ru-RU" sz="4000" b="1" dirty="0" smtClean="0">
                <a:solidFill>
                  <a:srgbClr val="C00000"/>
                </a:solidFill>
                <a:latin typeface="ScaGoudy"/>
                <a:cs typeface="ScaGoudy"/>
              </a:rPr>
              <a:t>показать</a:t>
            </a:r>
            <a:r>
              <a:rPr lang="mr-IN" sz="4000" b="1" dirty="0" smtClean="0">
                <a:solidFill>
                  <a:srgbClr val="C00000"/>
                </a:solidFill>
                <a:latin typeface="ScaGoudy"/>
                <a:cs typeface="ScaGoudy"/>
              </a:rPr>
              <a:t>…</a:t>
            </a:r>
            <a:endParaRPr lang="en-US" sz="4000" b="1" dirty="0">
              <a:solidFill>
                <a:srgbClr val="C00000"/>
              </a:solidFill>
              <a:latin typeface="ScaGoudy"/>
              <a:cs typeface="ScaGoud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733" y="1112839"/>
            <a:ext cx="8686800" cy="5254095"/>
          </a:xfrm>
        </p:spPr>
        <p:txBody>
          <a:bodyPr>
            <a:noAutofit/>
          </a:bodyPr>
          <a:lstStyle/>
          <a:p>
            <a:pPr lvl="1"/>
            <a:r>
              <a:rPr lang="ru-RU" dirty="0">
                <a:solidFill>
                  <a:srgbClr val="0000FF"/>
                </a:solidFill>
                <a:latin typeface="ScaGoudy"/>
                <a:cs typeface="ScaGoudy"/>
              </a:rPr>
              <a:t>ИСККОН давно принял некоторые из этих правил. </a:t>
            </a:r>
            <a:endParaRPr lang="ru-RU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Необходимо </a:t>
            </a:r>
            <a:r>
              <a:rPr lang="ru-RU" dirty="0">
                <a:solidFill>
                  <a:srgbClr val="0000FF"/>
                </a:solidFill>
                <a:latin typeface="ScaGoudy"/>
                <a:cs typeface="ScaGoudy"/>
              </a:rPr>
              <a:t>ввести и другие правила, чтобы способствовать</a:t>
            </a:r>
            <a:r>
              <a:rPr lang="en-US" dirty="0" smtClean="0">
                <a:solidFill>
                  <a:srgbClr val="0000FF"/>
                </a:solidFill>
                <a:latin typeface="ScaGoudy"/>
                <a:cs typeface="ScaGoudy"/>
              </a:rPr>
              <a:t>: </a:t>
            </a:r>
            <a:endParaRPr lang="en-US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2"/>
            <a:r>
              <a:rPr lang="ru-RU" sz="2800" dirty="0">
                <a:solidFill>
                  <a:srgbClr val="0000FF"/>
                </a:solidFill>
                <a:latin typeface="ScaGoudy"/>
                <a:cs typeface="ScaGoudy"/>
              </a:rPr>
              <a:t>Духовному развитию людей</a:t>
            </a:r>
            <a:endParaRPr lang="en-US" sz="2800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2"/>
            <a:r>
              <a:rPr lang="ru-RU" sz="2800" dirty="0">
                <a:solidFill>
                  <a:srgbClr val="0000FF"/>
                </a:solidFill>
                <a:latin typeface="ScaGoudy"/>
                <a:cs typeface="ScaGoudy"/>
              </a:rPr>
              <a:t>Установлению комплексной социальной модели поведения, которой могут следовать </a:t>
            </a:r>
            <a:r>
              <a:rPr lang="ru-RU" sz="2800" dirty="0" smtClean="0">
                <a:solidFill>
                  <a:srgbClr val="0000FF"/>
                </a:solidFill>
                <a:latin typeface="ScaGoudy"/>
                <a:cs typeface="ScaGoudy"/>
              </a:rPr>
              <a:t>все, видя ее разумность и практичность. 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ru-RU" dirty="0">
              <a:solidFill>
                <a:srgbClr val="0000FF"/>
              </a:solidFill>
              <a:latin typeface="ScaGoudy"/>
              <a:cs typeface="ScaGoudy"/>
            </a:endParaRP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r>
              <a:rPr lang="ru-RU" dirty="0">
                <a:solidFill>
                  <a:srgbClr val="0000FF"/>
                </a:solidFill>
                <a:latin typeface="ScaGoudy"/>
                <a:cs typeface="ScaGoudy"/>
              </a:rPr>
              <a:t>В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ажно понять, что реалистично воплотить в наше время?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Преодоление ошибочных концепций.</a:t>
            </a:r>
            <a:endParaRPr lang="en-US" dirty="0">
              <a:solidFill>
                <a:srgbClr val="0000FF"/>
              </a:solidFill>
              <a:latin typeface="ScaGoudy"/>
              <a:cs typeface="ScaGoudy"/>
            </a:endParaRPr>
          </a:p>
          <a:p>
            <a:endParaRPr lang="ru-RU" sz="2800" dirty="0" smtClean="0"/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079375" y="156104"/>
            <a:ext cx="1799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8000"/>
                </a:solidFill>
                <a:latin typeface="ScaGoudy"/>
                <a:cs typeface="ScaGoudy"/>
              </a:rPr>
              <a:t>О чем идет речь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44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8408" y="8467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008000"/>
                </a:solidFill>
                <a:latin typeface="ScaGoudy"/>
              </a:rPr>
              <a:t>Еще о главных и </a:t>
            </a:r>
            <a:r>
              <a:rPr lang="ru-RU" sz="2000" dirty="0" smtClean="0">
                <a:solidFill>
                  <a:srgbClr val="008000"/>
                </a:solidFill>
                <a:latin typeface="ScaGoudy"/>
              </a:rPr>
              <a:t/>
            </a:r>
            <a:br>
              <a:rPr lang="ru-RU" sz="2000" dirty="0" smtClean="0">
                <a:solidFill>
                  <a:srgbClr val="008000"/>
                </a:solidFill>
                <a:latin typeface="ScaGoudy"/>
              </a:rPr>
            </a:br>
            <a:r>
              <a:rPr lang="ru-RU" sz="2000" dirty="0" smtClean="0">
                <a:solidFill>
                  <a:srgbClr val="008000"/>
                </a:solidFill>
                <a:latin typeface="ScaGoudy"/>
              </a:rPr>
              <a:t>второстепенных </a:t>
            </a:r>
            <a:r>
              <a:rPr lang="ru-RU" sz="2000" dirty="0">
                <a:solidFill>
                  <a:srgbClr val="008000"/>
                </a:solidFill>
                <a:latin typeface="ScaGoudy"/>
              </a:rPr>
              <a:t>правилах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02336" lvl="1" indent="0">
              <a:buNone/>
            </a:pP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“’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Решительно отвергая неблагоприятные обязанности, он достигает уровня чистой преданности.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Поэтому человеку не следует слишком привязываться к строгому исполнению предписанных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варнашрамой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обязанностей; вместо этого следует решительно совершать беспримесное служение</a:t>
            </a:r>
            <a:r>
              <a:rPr lang="ru-RU" sz="2600" dirty="0">
                <a:solidFill>
                  <a:srgbClr val="0000FF"/>
                </a:solidFill>
                <a:latin typeface="ScaGoudy"/>
                <a:cs typeface="ScaGoudy"/>
              </a:rPr>
              <a:t>, 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следуя таким образом по стопам святых. Отвержение слишком строгих правил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варнашрамы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помогает возвыситься до уровня чистого </a:t>
            </a:r>
            <a:r>
              <a:rPr lang="ru-RU" sz="2600" i="1" dirty="0" err="1" smtClean="0">
                <a:solidFill>
                  <a:srgbClr val="0000FF"/>
                </a:solidFill>
                <a:latin typeface="ScaGoudy"/>
                <a:cs typeface="ScaGoudy"/>
              </a:rPr>
              <a:t>Вайшнава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”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. </a:t>
            </a:r>
            <a:endParaRPr lang="en-US" sz="2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66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71334" y="62971"/>
            <a:ext cx="7697555" cy="1384829"/>
          </a:xfrm>
        </p:spPr>
        <p:txBody>
          <a:bodyPr>
            <a:noAutofit/>
          </a:bodyPr>
          <a:lstStyle/>
          <a:p>
            <a:pPr algn="ctr"/>
            <a:r>
              <a:rPr lang="ru-RU" sz="8000" smtClean="0">
                <a:solidFill>
                  <a:srgbClr val="008000"/>
                </a:solidFill>
                <a:latin typeface="ScaGoudy"/>
                <a:cs typeface="ScaGoudy"/>
              </a:rPr>
              <a:t> </a:t>
            </a:r>
            <a:r>
              <a:rPr lang="ru-RU" sz="8000" dirty="0" smtClean="0">
                <a:solidFill>
                  <a:srgbClr val="008000"/>
                </a:solidFill>
                <a:latin typeface="ScaGoudy"/>
                <a:cs typeface="ScaGoudy"/>
              </a:rPr>
              <a:t>4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076" y="211667"/>
            <a:ext cx="7403591" cy="524086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en-US" b="1" dirty="0" smtClean="0">
              <a:latin typeface="ScaGoudy"/>
              <a:cs typeface="ScaGoudy"/>
            </a:endParaRPr>
          </a:p>
          <a:p>
            <a:pPr marL="82296" indent="0" algn="ctr">
              <a:buNone/>
            </a:pPr>
            <a:endParaRPr lang="en-US" b="1" dirty="0">
              <a:latin typeface="ScaGoudy"/>
              <a:cs typeface="ScaGoudy"/>
            </a:endParaRPr>
          </a:p>
          <a:p>
            <a:pPr marL="0" indent="0" algn="ctr">
              <a:buNone/>
            </a:pPr>
            <a:r>
              <a:rPr lang="ru-RU" sz="4800" b="1" dirty="0" err="1">
                <a:solidFill>
                  <a:srgbClr val="C00000"/>
                </a:solidFill>
                <a:latin typeface="ScaGoudy"/>
                <a:cs typeface="ScaGoudy"/>
              </a:rPr>
              <a:t>Варнашрама</a:t>
            </a:r>
            <a:r>
              <a:rPr lang="ru-RU" sz="4800" b="1" dirty="0">
                <a:solidFill>
                  <a:srgbClr val="C00000"/>
                </a:solidFill>
                <a:latin typeface="ScaGoudy"/>
                <a:cs typeface="ScaGoudy"/>
              </a:rPr>
              <a:t> в ИСККОН будет означать признание главных правил и адаптация </a:t>
            </a:r>
            <a:r>
              <a:rPr lang="ru-RU" sz="4800" b="1" dirty="0" smtClean="0">
                <a:solidFill>
                  <a:srgbClr val="C00000"/>
                </a:solidFill>
                <a:latin typeface="ScaGoudy"/>
                <a:cs typeface="ScaGoudy"/>
              </a:rPr>
              <a:t>второстепенных</a:t>
            </a:r>
            <a:r>
              <a:rPr lang="ru-RU" sz="4800" b="1" dirty="0" smtClean="0">
                <a:latin typeface="ScaGoudy"/>
                <a:cs typeface="ScaGoudy"/>
              </a:rPr>
              <a:t> </a:t>
            </a:r>
            <a:endParaRPr lang="en-US" sz="4800" b="1" dirty="0">
              <a:latin typeface="ScaGoudy"/>
              <a:cs typeface="ScaGoudy"/>
            </a:endParaRPr>
          </a:p>
        </p:txBody>
      </p:sp>
    </p:spTree>
    <p:extLst>
      <p:ext uri="{BB962C8B-B14F-4D97-AF65-F5344CB8AC3E}">
        <p14:creationId xmlns:p14="http://schemas.microsoft.com/office/powerpoint/2010/main" val="41553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801" y="0"/>
            <a:ext cx="8256354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008000"/>
                </a:solidFill>
              </a:rPr>
              <a:t>Культура </a:t>
            </a:r>
            <a:r>
              <a:rPr lang="ru-RU" sz="2000" dirty="0" err="1">
                <a:solidFill>
                  <a:srgbClr val="008000"/>
                </a:solidFill>
              </a:rPr>
              <a:t>Варнашрамы</a:t>
            </a:r>
            <a:r>
              <a:rPr lang="ru-RU" sz="2000" dirty="0">
                <a:solidFill>
                  <a:srgbClr val="008000"/>
                </a:solidFill>
              </a:rPr>
              <a:t> в </a:t>
            </a:r>
            <a:br>
              <a:rPr lang="ru-RU" sz="2000" dirty="0">
                <a:solidFill>
                  <a:srgbClr val="008000"/>
                </a:solidFill>
              </a:rPr>
            </a:br>
            <a:r>
              <a:rPr lang="ru-RU" sz="2000" dirty="0">
                <a:solidFill>
                  <a:srgbClr val="008000"/>
                </a:solidFill>
              </a:rPr>
              <a:t>ИСККОН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900" dirty="0" smtClean="0">
                <a:latin typeface="ScaGoudy"/>
                <a:cs typeface="ScaGoudy"/>
              </a:rPr>
              <a:t>Кришна выделяет конституционные принципы </a:t>
            </a:r>
            <a:r>
              <a:rPr lang="ru-RU" sz="3900" dirty="0" err="1" smtClean="0">
                <a:latin typeface="ScaGoudy"/>
                <a:cs typeface="ScaGoudy"/>
              </a:rPr>
              <a:t>варнашрамы</a:t>
            </a:r>
            <a:r>
              <a:rPr lang="en-US" sz="3900" dirty="0" smtClean="0">
                <a:latin typeface="ScaGoudy"/>
                <a:cs typeface="ScaGoudy"/>
              </a:rPr>
              <a:t>:</a:t>
            </a:r>
          </a:p>
          <a:p>
            <a:endParaRPr lang="en-US" sz="2600" dirty="0">
              <a:latin typeface="ScaGoudy"/>
              <a:cs typeface="ScaGoudy"/>
            </a:endParaRPr>
          </a:p>
          <a:p>
            <a:pPr lvl="1"/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“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В </a:t>
            </a:r>
            <a:r>
              <a:rPr lang="ru-RU" sz="2600" dirty="0">
                <a:solidFill>
                  <a:srgbClr val="0000FF"/>
                </a:solidFill>
                <a:latin typeface="ScaGoudy"/>
                <a:cs typeface="ScaGoudy"/>
              </a:rPr>
              <a:t>соответствии с тремя </a:t>
            </a:r>
            <a:r>
              <a:rPr lang="ru-RU" sz="2600" i="1" dirty="0" err="1">
                <a:solidFill>
                  <a:srgbClr val="0000FF"/>
                </a:solidFill>
                <a:latin typeface="ScaGoudy"/>
                <a:cs typeface="ScaGoudy"/>
              </a:rPr>
              <a:t>гунами</a:t>
            </a:r>
            <a:r>
              <a:rPr lang="ru-RU" sz="2600" dirty="0">
                <a:solidFill>
                  <a:srgbClr val="0000FF"/>
                </a:solidFill>
                <a:latin typeface="ScaGoudy"/>
                <a:cs typeface="ScaGoudy"/>
              </a:rPr>
              <a:t> материальной природы и связанной с ними деятельностью, Я разделил человеческое общество на четыре 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сословия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”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.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 (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БГ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4.13)</a:t>
            </a:r>
          </a:p>
          <a:p>
            <a:pPr marL="402336" lvl="1" indent="0">
              <a:buNone/>
            </a:pP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“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Нигде </a:t>
            </a:r>
            <a:r>
              <a:rPr lang="ru-RU" sz="2600" dirty="0">
                <a:solidFill>
                  <a:srgbClr val="0000FF"/>
                </a:solidFill>
                <a:latin typeface="ScaGoudy"/>
                <a:cs typeface="ScaGoudy"/>
              </a:rPr>
              <a:t>в этом мире - ни здесь, ни на планетах полубогов - нет ни одного существа, которое не испытывало бы на себе влияния трех </a:t>
            </a:r>
            <a:r>
              <a:rPr lang="ru-RU" sz="2600" i="1" dirty="0" err="1">
                <a:solidFill>
                  <a:srgbClr val="0000FF"/>
                </a:solidFill>
                <a:latin typeface="ScaGoudy"/>
                <a:cs typeface="ScaGoudy"/>
              </a:rPr>
              <a:t>гун</a:t>
            </a:r>
            <a:r>
              <a:rPr lang="ru-RU" sz="2600" dirty="0">
                <a:solidFill>
                  <a:srgbClr val="0000FF"/>
                </a:solidFill>
                <a:latin typeface="ScaGoudy"/>
                <a:cs typeface="ScaGoudy"/>
              </a:rPr>
              <a:t>, порожденных материальной природой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.”(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БГ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18.40)</a:t>
            </a:r>
            <a:endParaRPr lang="en-US" sz="2600" dirty="0">
              <a:solidFill>
                <a:srgbClr val="0000FF"/>
              </a:solidFill>
              <a:latin typeface="ScaGoudy"/>
              <a:cs typeface="ScaGoud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319" y="6211669"/>
            <a:ext cx="868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0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6141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008000"/>
                </a:solidFill>
              </a:rPr>
              <a:t>Культура </a:t>
            </a:r>
            <a:r>
              <a:rPr lang="ru-RU" sz="2000" dirty="0" err="1">
                <a:solidFill>
                  <a:srgbClr val="008000"/>
                </a:solidFill>
              </a:rPr>
              <a:t>Варнашрамы</a:t>
            </a:r>
            <a:r>
              <a:rPr lang="ru-RU" sz="2000" dirty="0">
                <a:solidFill>
                  <a:srgbClr val="008000"/>
                </a:solidFill>
              </a:rPr>
              <a:t> в </a:t>
            </a:r>
            <a:r>
              <a:rPr lang="ru-RU" sz="2000" dirty="0" smtClean="0">
                <a:solidFill>
                  <a:srgbClr val="008000"/>
                </a:solidFill>
              </a:rPr>
              <a:t/>
            </a:r>
            <a:br>
              <a:rPr lang="ru-RU" sz="2000" dirty="0" smtClean="0">
                <a:solidFill>
                  <a:srgbClr val="008000"/>
                </a:solidFill>
              </a:rPr>
            </a:br>
            <a:r>
              <a:rPr lang="ru-RU" sz="2000" dirty="0" smtClean="0">
                <a:solidFill>
                  <a:srgbClr val="008000"/>
                </a:solidFill>
              </a:rPr>
              <a:t>ИСККОН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ScaGoudy"/>
                <a:cs typeface="ScaGoudy"/>
              </a:rPr>
              <a:t>А также</a:t>
            </a:r>
            <a:endParaRPr lang="en-US" sz="3600" dirty="0" smtClean="0">
              <a:latin typeface="ScaGoudy"/>
              <a:cs typeface="ScaGoudy"/>
            </a:endParaRPr>
          </a:p>
          <a:p>
            <a:pPr lvl="1"/>
            <a:endParaRPr lang="en-US" sz="2600" dirty="0" smtClean="0">
              <a:latin typeface="ScaGoudy"/>
              <a:cs typeface="ScaGoudy"/>
            </a:endParaRPr>
          </a:p>
          <a:p>
            <a:pPr lvl="1"/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“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Занимаясь </a:t>
            </a:r>
            <a:r>
              <a:rPr lang="ru-RU" sz="2600" dirty="0">
                <a:solidFill>
                  <a:srgbClr val="0000FF"/>
                </a:solidFill>
                <a:latin typeface="ScaGoudy"/>
                <a:cs typeface="ScaGoudy"/>
              </a:rPr>
              <a:t>деятельностью, соответствующей его природе, каждый человек может достичь 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совершенства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”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.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 (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БГ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18.45)</a:t>
            </a:r>
            <a:endParaRPr lang="en-US" sz="2600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“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Исполняя </a:t>
            </a:r>
            <a:r>
              <a:rPr lang="ru-RU" sz="2600" dirty="0">
                <a:solidFill>
                  <a:srgbClr val="0000FF"/>
                </a:solidFill>
                <a:latin typeface="ScaGoudy"/>
                <a:cs typeface="ScaGoudy"/>
              </a:rPr>
              <a:t>предписанные ему обязанности, любой человек может достичь совершенства, если поклоняется вездесущему Господу - источнику всех живых существ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.” (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БГ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18.46)</a:t>
            </a:r>
          </a:p>
          <a:p>
            <a:pPr marL="402336" lvl="1" indent="0">
              <a:buNone/>
            </a:pPr>
            <a:endParaRPr lang="en-US" sz="2600" dirty="0" smtClean="0">
              <a:latin typeface="ScaGoudy"/>
              <a:cs typeface="ScaGoudy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5401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5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875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008000"/>
                </a:solidFill>
              </a:rPr>
              <a:t>Культура </a:t>
            </a:r>
            <a:r>
              <a:rPr lang="ru-RU" sz="2000" dirty="0" err="1">
                <a:solidFill>
                  <a:srgbClr val="008000"/>
                </a:solidFill>
              </a:rPr>
              <a:t>Варнашрамы</a:t>
            </a:r>
            <a:r>
              <a:rPr lang="ru-RU" sz="2000" dirty="0">
                <a:solidFill>
                  <a:srgbClr val="008000"/>
                </a:solidFill>
              </a:rPr>
              <a:t> в </a:t>
            </a:r>
            <a:r>
              <a:rPr lang="ru-RU" sz="2000" dirty="0" smtClean="0">
                <a:solidFill>
                  <a:srgbClr val="008000"/>
                </a:solidFill>
              </a:rPr>
              <a:t/>
            </a:r>
            <a:br>
              <a:rPr lang="ru-RU" sz="2000" dirty="0" smtClean="0">
                <a:solidFill>
                  <a:srgbClr val="008000"/>
                </a:solidFill>
              </a:rPr>
            </a:br>
            <a:r>
              <a:rPr lang="ru-RU" sz="2000" dirty="0" smtClean="0">
                <a:solidFill>
                  <a:srgbClr val="008000"/>
                </a:solidFill>
              </a:rPr>
              <a:t>ИСККОН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ScaGoudy"/>
                <a:cs typeface="ScaGoudy"/>
              </a:rPr>
              <a:t>И наконец</a:t>
            </a:r>
            <a:r>
              <a:rPr lang="en-US" sz="3600" dirty="0" smtClean="0">
                <a:latin typeface="ScaGoudy"/>
                <a:cs typeface="ScaGoudy"/>
              </a:rPr>
              <a:t>:</a:t>
            </a:r>
          </a:p>
          <a:p>
            <a:endParaRPr lang="en-US" sz="2600" dirty="0">
              <a:latin typeface="ScaGoudy"/>
              <a:cs typeface="ScaGoudy"/>
            </a:endParaRP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“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Лучше </a:t>
            </a:r>
            <a:r>
              <a:rPr lang="ru-RU" sz="2600" dirty="0">
                <a:solidFill>
                  <a:srgbClr val="0000FF"/>
                </a:solidFill>
                <a:latin typeface="ScaGoudy"/>
                <a:cs typeface="ScaGoudy"/>
              </a:rPr>
              <a:t>исполнять свои обязанности, пусть несовершенным образом, чем безукоризненно исполнять чужие. Выполняя предписанные обязанности, отвечающие его природе, человек никогда не навлекает на себя 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греха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”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.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 (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Бхагавад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-гита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18.47</a:t>
            </a:r>
            <a:r>
              <a:rPr lang="en-US" sz="2600" dirty="0">
                <a:solidFill>
                  <a:srgbClr val="0000FF"/>
                </a:solidFill>
                <a:latin typeface="ScaGoudy"/>
                <a:cs typeface="ScaGoudy"/>
              </a:rPr>
              <a:t>)</a:t>
            </a:r>
          </a:p>
          <a:p>
            <a:pPr marL="82296" indent="0">
              <a:buNone/>
            </a:pPr>
            <a:endParaRPr lang="en-US" sz="2600" dirty="0">
              <a:latin typeface="ScaGoudy"/>
              <a:cs typeface="ScaGoudy"/>
            </a:endParaRPr>
          </a:p>
        </p:txBody>
      </p:sp>
    </p:spTree>
    <p:extLst>
      <p:ext uri="{BB962C8B-B14F-4D97-AF65-F5344CB8AC3E}">
        <p14:creationId xmlns:p14="http://schemas.microsoft.com/office/powerpoint/2010/main" val="224657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0675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008000"/>
                </a:solidFill>
              </a:rPr>
              <a:t>Культура </a:t>
            </a:r>
            <a:r>
              <a:rPr lang="ru-RU" sz="2000" dirty="0" err="1">
                <a:solidFill>
                  <a:srgbClr val="008000"/>
                </a:solidFill>
              </a:rPr>
              <a:t>Варнашрамы</a:t>
            </a:r>
            <a:r>
              <a:rPr lang="ru-RU" sz="2000" dirty="0">
                <a:solidFill>
                  <a:srgbClr val="008000"/>
                </a:solidFill>
              </a:rPr>
              <a:t> в </a:t>
            </a:r>
            <a:r>
              <a:rPr lang="ru-RU" sz="2000" dirty="0" smtClean="0">
                <a:solidFill>
                  <a:srgbClr val="008000"/>
                </a:solidFill>
              </a:rPr>
              <a:t/>
            </a:r>
            <a:br>
              <a:rPr lang="ru-RU" sz="2000" dirty="0" smtClean="0">
                <a:solidFill>
                  <a:srgbClr val="008000"/>
                </a:solidFill>
              </a:rPr>
            </a:br>
            <a:r>
              <a:rPr lang="ru-RU" sz="2000" dirty="0" smtClean="0">
                <a:solidFill>
                  <a:srgbClr val="008000"/>
                </a:solidFill>
              </a:rPr>
              <a:t>ИСККОН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3208" y="1143000"/>
            <a:ext cx="7498080" cy="5410200"/>
          </a:xfrm>
        </p:spPr>
        <p:txBody>
          <a:bodyPr>
            <a:normAutofit fontScale="70000" lnSpcReduction="20000"/>
          </a:bodyPr>
          <a:lstStyle/>
          <a:p>
            <a:r>
              <a:rPr lang="ru-RU" sz="5100" dirty="0" smtClean="0">
                <a:latin typeface="ScaGoudy"/>
                <a:cs typeface="ScaGoudy"/>
              </a:rPr>
              <a:t>Некоторые из главных принципов </a:t>
            </a:r>
            <a:r>
              <a:rPr lang="ru-RU" sz="5100" dirty="0" err="1" smtClean="0">
                <a:latin typeface="ScaGoudy"/>
                <a:cs typeface="ScaGoudy"/>
              </a:rPr>
              <a:t>варнашрамы</a:t>
            </a:r>
            <a:r>
              <a:rPr lang="en-US" sz="5100" dirty="0" smtClean="0">
                <a:latin typeface="ScaGoudy"/>
                <a:cs typeface="ScaGoudy"/>
              </a:rPr>
              <a:t>:</a:t>
            </a:r>
          </a:p>
          <a:p>
            <a:endParaRPr lang="en-US" sz="2800" dirty="0">
              <a:latin typeface="ScaGoudy"/>
              <a:cs typeface="ScaGoudy"/>
            </a:endParaRPr>
          </a:p>
          <a:p>
            <a:pPr lvl="1"/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Все члены общества должны практиковать девять процессов </a:t>
            </a:r>
            <a:r>
              <a:rPr lang="ru-RU" dirty="0" err="1" smtClean="0">
                <a:solidFill>
                  <a:srgbClr val="0000FF"/>
                </a:solidFill>
                <a:latin typeface="ScaGoudy"/>
                <a:cs typeface="ScaGoudy"/>
              </a:rPr>
              <a:t>бхакти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. </a:t>
            </a:r>
            <a:endParaRPr lang="en-US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Молодежь необходимо обучать в соответствии с принципами </a:t>
            </a:r>
            <a:r>
              <a:rPr lang="ru-RU" dirty="0" err="1" smtClean="0">
                <a:solidFill>
                  <a:srgbClr val="0000FF"/>
                </a:solidFill>
                <a:latin typeface="ScaGoudy"/>
                <a:cs typeface="ScaGoudy"/>
              </a:rPr>
              <a:t>гурукулы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. </a:t>
            </a:r>
            <a:endParaRPr lang="en-US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Все члены общества должны обладать двадцать одним качеством человеческого существа. </a:t>
            </a:r>
            <a:endParaRPr lang="en-US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В обществе ИСККОН должны быть проявлены реалистичные ниши, модели поведения </a:t>
            </a:r>
            <a:r>
              <a:rPr lang="ru-RU" dirty="0">
                <a:solidFill>
                  <a:srgbClr val="0000FF"/>
                </a:solidFill>
                <a:latin typeface="ScaGoudy"/>
                <a:cs typeface="ScaGoudy"/>
              </a:rPr>
              <a:t>в соответствии с 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правилами </a:t>
            </a:r>
            <a:r>
              <a:rPr lang="ru-RU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варны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r>
              <a:rPr lang="ru-RU" dirty="0">
                <a:solidFill>
                  <a:srgbClr val="0000FF"/>
                </a:solidFill>
                <a:latin typeface="ScaGoudy"/>
                <a:cs typeface="ScaGoudy"/>
              </a:rPr>
              <a:t>и </a:t>
            </a:r>
            <a:r>
              <a:rPr lang="ru-RU" dirty="0" err="1" smtClean="0">
                <a:solidFill>
                  <a:srgbClr val="0000FF"/>
                </a:solidFill>
                <a:latin typeface="ScaGoudy"/>
                <a:cs typeface="ScaGoudy"/>
              </a:rPr>
              <a:t>ашрама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, и человек может добровольно принять </a:t>
            </a:r>
            <a:r>
              <a:rPr lang="ru-RU" dirty="0">
                <a:solidFill>
                  <a:srgbClr val="0000FF"/>
                </a:solidFill>
                <a:latin typeface="ScaGoudy"/>
                <a:cs typeface="ScaGoudy"/>
              </a:rPr>
              <a:t>приемлемую 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для себя модель. </a:t>
            </a:r>
            <a:endParaRPr lang="en-US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Женщины должны быть защищены на всех этапах своей жизни. </a:t>
            </a:r>
            <a:endParaRPr lang="en-US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Общение между мужчинами и женщинами должно быть отрегулировано. </a:t>
            </a:r>
            <a:endParaRPr lang="en-US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endParaRPr lang="en-US" sz="2600" dirty="0" smtClean="0">
              <a:latin typeface="ScaGoudy"/>
              <a:cs typeface="ScaGoudy"/>
            </a:endParaRPr>
          </a:p>
          <a:p>
            <a:pPr lvl="1"/>
            <a:endParaRPr lang="en-US" sz="2600" dirty="0" smtClean="0">
              <a:latin typeface="ScaGoudy"/>
              <a:cs typeface="ScaGoudy"/>
            </a:endParaRPr>
          </a:p>
        </p:txBody>
      </p:sp>
    </p:spTree>
    <p:extLst>
      <p:ext uri="{BB962C8B-B14F-4D97-AF65-F5344CB8AC3E}">
        <p14:creationId xmlns:p14="http://schemas.microsoft.com/office/powerpoint/2010/main" val="227366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5804" y="69797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Некоторые соображения</a:t>
            </a:r>
            <a:br>
              <a:rPr lang="ru-RU" dirty="0" smtClean="0"/>
            </a:br>
            <a:r>
              <a:rPr lang="ru-RU" dirty="0" smtClean="0"/>
              <a:t>Учитывая, что</a:t>
            </a:r>
            <a:r>
              <a:rPr lang="mr-IN" dirty="0" smtClean="0"/>
              <a:t>…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633" y="1547503"/>
            <a:ext cx="8331200" cy="5310497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mr-IN" dirty="0" smtClean="0"/>
              <a:t>…</a:t>
            </a:r>
            <a:r>
              <a:rPr lang="ru-RU" i="1" dirty="0" err="1" smtClean="0"/>
              <a:t>ашрам</a:t>
            </a:r>
            <a:r>
              <a:rPr lang="ru-RU" dirty="0" smtClean="0"/>
              <a:t> </a:t>
            </a:r>
            <a:r>
              <a:rPr lang="mr-IN" dirty="0" smtClean="0"/>
              <a:t>–</a:t>
            </a:r>
            <a:r>
              <a:rPr lang="ru-RU" dirty="0" smtClean="0"/>
              <a:t> система социальных обязанностей, а </a:t>
            </a:r>
            <a:r>
              <a:rPr lang="ru-RU" i="1" dirty="0" err="1" smtClean="0"/>
              <a:t>варна</a:t>
            </a:r>
            <a:r>
              <a:rPr lang="ru-RU" dirty="0" smtClean="0"/>
              <a:t>, помимо прочего, - есть естественный способ поддержания себя, и поэтому </a:t>
            </a:r>
            <a:r>
              <a:rPr lang="ru-RU" i="1" dirty="0" err="1" smtClean="0"/>
              <a:t>варна</a:t>
            </a:r>
            <a:r>
              <a:rPr lang="ru-RU" dirty="0" smtClean="0"/>
              <a:t> устанавливается естественным образом если человек определится в </a:t>
            </a:r>
            <a:r>
              <a:rPr lang="ru-RU" i="1" dirty="0" err="1" smtClean="0"/>
              <a:t>ашраме</a:t>
            </a:r>
            <a:r>
              <a:rPr lang="ru-RU" dirty="0" smtClean="0"/>
              <a:t>, он будет делать то, к чему склонен, что будут ценить </a:t>
            </a:r>
            <a:r>
              <a:rPr lang="ru-RU" dirty="0"/>
              <a:t>и </a:t>
            </a:r>
            <a:r>
              <a:rPr lang="ru-RU" dirty="0" smtClean="0"/>
              <a:t>за что будут платить окружающие,</a:t>
            </a:r>
          </a:p>
          <a:p>
            <a:r>
              <a:rPr lang="mr-IN" dirty="0"/>
              <a:t>…</a:t>
            </a:r>
            <a:r>
              <a:rPr lang="ru-RU" i="1" dirty="0" err="1"/>
              <a:t>ашрамы</a:t>
            </a:r>
            <a:r>
              <a:rPr lang="ru-RU" dirty="0"/>
              <a:t> являются ступенями духовного прогресса личности, тогда как </a:t>
            </a:r>
            <a:r>
              <a:rPr lang="ru-RU" i="1" dirty="0" err="1" smtClean="0"/>
              <a:t>варна</a:t>
            </a:r>
            <a:r>
              <a:rPr lang="ru-RU" dirty="0" smtClean="0"/>
              <a:t> </a:t>
            </a:r>
            <a:r>
              <a:rPr lang="mr-IN" dirty="0"/>
              <a:t>–</a:t>
            </a:r>
            <a:r>
              <a:rPr lang="ru-RU" dirty="0"/>
              <a:t> профессиональные обязанности, </a:t>
            </a:r>
            <a:r>
              <a:rPr lang="ru-RU" dirty="0" smtClean="0"/>
              <a:t>которые </a:t>
            </a:r>
            <a:r>
              <a:rPr lang="ru-RU" dirty="0"/>
              <a:t>могут изменяться при некоторых обстоятельствах,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00133" y="17160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8000"/>
                </a:solidFill>
              </a:rPr>
              <a:t>Культура </a:t>
            </a:r>
            <a:r>
              <a:rPr lang="ru-RU" dirty="0" err="1">
                <a:solidFill>
                  <a:srgbClr val="008000"/>
                </a:solidFill>
              </a:rPr>
              <a:t>Варнашрамы</a:t>
            </a:r>
            <a:r>
              <a:rPr lang="ru-RU" dirty="0">
                <a:solidFill>
                  <a:srgbClr val="008000"/>
                </a:solidFill>
              </a:rPr>
              <a:t> в </a:t>
            </a:r>
          </a:p>
          <a:p>
            <a:pPr algn="ctr"/>
            <a:r>
              <a:rPr lang="ru-RU" dirty="0">
                <a:solidFill>
                  <a:srgbClr val="008000"/>
                </a:solidFill>
              </a:rPr>
              <a:t>ИСККОН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237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Учитывая, что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/>
              <a:t>…</a:t>
            </a:r>
            <a:r>
              <a:rPr lang="ru-RU" dirty="0"/>
              <a:t>существуют значительные трудности в определении </a:t>
            </a:r>
            <a:r>
              <a:rPr lang="ru-RU" i="1" dirty="0" err="1"/>
              <a:t>варны</a:t>
            </a:r>
            <a:r>
              <a:rPr lang="ru-RU" dirty="0"/>
              <a:t> человека, в особенности в </a:t>
            </a:r>
            <a:r>
              <a:rPr lang="ru-RU" i="1" dirty="0"/>
              <a:t>кали-югу (</a:t>
            </a:r>
            <a:r>
              <a:rPr lang="ru-RU" i="1" dirty="0" err="1"/>
              <a:t>калау</a:t>
            </a:r>
            <a:r>
              <a:rPr lang="ru-RU" i="1" dirty="0"/>
              <a:t>-шудра-</a:t>
            </a:r>
            <a:r>
              <a:rPr lang="ru-RU" i="1" dirty="0" err="1"/>
              <a:t>самбхавах</a:t>
            </a:r>
            <a:r>
              <a:rPr lang="ru-RU" i="1" dirty="0" smtClean="0"/>
              <a:t>)</a:t>
            </a:r>
            <a:r>
              <a:rPr lang="ru-RU" dirty="0" smtClean="0"/>
              <a:t>, когда к выбору примешиваются материальные  мотивы престижа и выгоды,</a:t>
            </a:r>
            <a:endParaRPr lang="ru-RU" dirty="0"/>
          </a:p>
          <a:p>
            <a:r>
              <a:rPr lang="mr-IN" dirty="0" smtClean="0"/>
              <a:t>…</a:t>
            </a:r>
            <a:r>
              <a:rPr lang="ru-RU" dirty="0" smtClean="0"/>
              <a:t>однако сравнительно несложно определить </a:t>
            </a:r>
            <a:r>
              <a:rPr lang="ru-RU" i="1" dirty="0" err="1" smtClean="0"/>
              <a:t>ашрам</a:t>
            </a:r>
            <a:r>
              <a:rPr lang="ru-RU" dirty="0" smtClean="0"/>
              <a:t>, которому должен следовать человек,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182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Учитывая, что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511800"/>
          </a:xfrm>
        </p:spPr>
        <p:txBody>
          <a:bodyPr>
            <a:normAutofit fontScale="92500" lnSpcReduction="20000"/>
          </a:bodyPr>
          <a:lstStyle/>
          <a:p>
            <a:r>
              <a:rPr lang="mr-IN" dirty="0" smtClean="0"/>
              <a:t>…</a:t>
            </a:r>
            <a:r>
              <a:rPr lang="ru-RU" dirty="0" smtClean="0"/>
              <a:t> преданные в целом ведут </a:t>
            </a:r>
            <a:r>
              <a:rPr lang="ru-RU" i="1" dirty="0" smtClean="0"/>
              <a:t>саттвичный</a:t>
            </a:r>
            <a:r>
              <a:rPr lang="ru-RU" dirty="0" smtClean="0"/>
              <a:t> образ жизни и принимают участие в распространении духовного знания, поэтому они в любом случае в достаточной степени </a:t>
            </a:r>
            <a:r>
              <a:rPr lang="ru-RU" i="1" dirty="0" err="1" smtClean="0"/>
              <a:t>брахманичны</a:t>
            </a:r>
            <a:r>
              <a:rPr lang="ru-RU" dirty="0" smtClean="0"/>
              <a:t>, независимо от своей </a:t>
            </a:r>
            <a:r>
              <a:rPr lang="ru-RU" i="1" dirty="0" err="1" smtClean="0"/>
              <a:t>прарабдха</a:t>
            </a:r>
            <a:r>
              <a:rPr lang="ru-RU" i="1" dirty="0" smtClean="0"/>
              <a:t>-кармы</a:t>
            </a:r>
            <a:r>
              <a:rPr lang="ru-RU" dirty="0" smtClean="0"/>
              <a:t> (в </a:t>
            </a:r>
            <a:r>
              <a:rPr lang="ru-RU" dirty="0" err="1" smtClean="0"/>
              <a:t>т.ч.профессиональной</a:t>
            </a:r>
            <a:r>
              <a:rPr lang="ru-RU" dirty="0" smtClean="0"/>
              <a:t> склонности от рождения),</a:t>
            </a:r>
          </a:p>
          <a:p>
            <a:r>
              <a:rPr lang="mr-IN" dirty="0" smtClean="0"/>
              <a:t>…</a:t>
            </a:r>
            <a:r>
              <a:rPr lang="ru-RU" dirty="0" smtClean="0"/>
              <a:t> классовые различия не настолько ярко выражены в преданных и клеить к преданным ярлыки принадлежности к определенному классу граничит с </a:t>
            </a:r>
            <a:r>
              <a:rPr lang="ru-RU" i="1" dirty="0" err="1" smtClean="0"/>
              <a:t>вайшнава-апарадхой</a:t>
            </a:r>
            <a:r>
              <a:rPr lang="ru-RU" dirty="0" smtClean="0"/>
              <a:t>,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84648" y="2746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8000"/>
                </a:solidFill>
              </a:rPr>
              <a:t>Культура </a:t>
            </a:r>
            <a:r>
              <a:rPr lang="ru-RU" dirty="0" err="1">
                <a:solidFill>
                  <a:srgbClr val="008000"/>
                </a:solidFill>
              </a:rPr>
              <a:t>Варнашрамы</a:t>
            </a:r>
            <a:r>
              <a:rPr lang="ru-RU" dirty="0">
                <a:solidFill>
                  <a:srgbClr val="008000"/>
                </a:solidFill>
              </a:rPr>
              <a:t> в </a:t>
            </a:r>
          </a:p>
          <a:p>
            <a:pPr algn="ctr"/>
            <a:r>
              <a:rPr lang="ru-RU" dirty="0">
                <a:solidFill>
                  <a:srgbClr val="008000"/>
                </a:solidFill>
              </a:rPr>
              <a:t>ИСККОН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0038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208" y="1147233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Учитывая, что</a:t>
            </a:r>
            <a:r>
              <a:rPr lang="mr-IN" dirty="0" smtClean="0"/>
              <a:t>…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4674" y="1837266"/>
            <a:ext cx="7498080" cy="5020733"/>
          </a:xfrm>
        </p:spPr>
        <p:txBody>
          <a:bodyPr>
            <a:normAutofit lnSpcReduction="10000"/>
          </a:bodyPr>
          <a:lstStyle/>
          <a:p>
            <a:r>
              <a:rPr lang="mr-IN" dirty="0" smtClean="0"/>
              <a:t>…</a:t>
            </a:r>
            <a:r>
              <a:rPr lang="ru-RU" dirty="0" smtClean="0"/>
              <a:t> акцент в разделении общества на классы без достаточного количества  скрепляющего и объединяющего фактора любви неизбежно приводит к эксплуатации, классовой борьбе и дроблению (как свидетельствуют уроки истории),</a:t>
            </a:r>
          </a:p>
          <a:p>
            <a:r>
              <a:rPr lang="mr-IN" dirty="0" smtClean="0"/>
              <a:t>…</a:t>
            </a:r>
            <a:r>
              <a:rPr lang="ru-RU" dirty="0" smtClean="0"/>
              <a:t> в посткоммунистическом социуме акцент на такое разделение вообще неуместен с точки зрения населения,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84648" y="19980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8000"/>
                </a:solidFill>
              </a:rPr>
              <a:t>Культура </a:t>
            </a:r>
            <a:r>
              <a:rPr lang="ru-RU" dirty="0" err="1">
                <a:solidFill>
                  <a:srgbClr val="008000"/>
                </a:solidFill>
              </a:rPr>
              <a:t>Варнашрамы</a:t>
            </a:r>
            <a:r>
              <a:rPr lang="ru-RU" dirty="0">
                <a:solidFill>
                  <a:srgbClr val="008000"/>
                </a:solidFill>
              </a:rPr>
              <a:t> в </a:t>
            </a:r>
          </a:p>
          <a:p>
            <a:pPr algn="ctr"/>
            <a:r>
              <a:rPr lang="ru-RU" dirty="0">
                <a:solidFill>
                  <a:srgbClr val="008000"/>
                </a:solidFill>
              </a:rPr>
              <a:t>ИСККОН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2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867" y="274638"/>
            <a:ext cx="7883821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НАСТОЯЩЕЕ ВРЕМЯ В ИСККОН: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524086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Взгляды: от крайних «правых»: «</a:t>
            </a:r>
            <a:r>
              <a:rPr lang="en-US" dirty="0" smtClean="0"/>
              <a:t>GBC </a:t>
            </a:r>
            <a:r>
              <a:rPr lang="ru-RU" dirty="0" smtClean="0"/>
              <a:t>должно приказать, назначить </a:t>
            </a:r>
            <a:r>
              <a:rPr lang="ru-RU" i="1" dirty="0" err="1" smtClean="0"/>
              <a:t>варнашраму</a:t>
            </a:r>
            <a:r>
              <a:rPr lang="ru-RU" dirty="0" smtClean="0"/>
              <a:t> и ввести ее с понедельника»,</a:t>
            </a:r>
          </a:p>
          <a:p>
            <a:r>
              <a:rPr lang="ru-RU" dirty="0" smtClean="0"/>
              <a:t> до крайне «левых»: «</a:t>
            </a:r>
            <a:r>
              <a:rPr lang="ru-RU" i="1" dirty="0" err="1" smtClean="0"/>
              <a:t>Варнашрама</a:t>
            </a:r>
            <a:r>
              <a:rPr lang="ru-RU" dirty="0" smtClean="0"/>
              <a:t> невозможна. Пусть все сгорит в огне </a:t>
            </a:r>
            <a:r>
              <a:rPr lang="ru-RU" i="1" dirty="0" err="1" smtClean="0"/>
              <a:t>санкиртаны</a:t>
            </a:r>
            <a:r>
              <a:rPr lang="ru-RU" dirty="0" smtClean="0"/>
              <a:t>!»</a:t>
            </a:r>
          </a:p>
          <a:p>
            <a:r>
              <a:rPr lang="ru-RU" dirty="0" smtClean="0"/>
              <a:t>В целом никто бы не отказался от </a:t>
            </a:r>
            <a:r>
              <a:rPr lang="ru-RU" i="1" dirty="0" err="1" smtClean="0"/>
              <a:t>варнашрамы</a:t>
            </a:r>
            <a:r>
              <a:rPr lang="ru-RU" dirty="0" smtClean="0"/>
              <a:t>, все понимают необходимость, однако в нашем обществе в целом отсутствует уверенность в том, что делать и с чего начинать.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33900" y="89972"/>
            <a:ext cx="1799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8000"/>
                </a:solidFill>
                <a:latin typeface="ScaGoudy"/>
                <a:cs typeface="ScaGoudy"/>
              </a:rPr>
              <a:t>О чем идет речь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456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Учитывая, что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54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Строгое следование своему </a:t>
            </a:r>
            <a:r>
              <a:rPr lang="ru-RU" dirty="0" err="1" smtClean="0"/>
              <a:t>ашраму</a:t>
            </a:r>
            <a:r>
              <a:rPr lang="ru-RU" dirty="0" smtClean="0"/>
              <a:t> естественным образом обеспечивает совершение </a:t>
            </a:r>
            <a:r>
              <a:rPr lang="ru-RU" dirty="0" err="1" smtClean="0"/>
              <a:t>ягьи</a:t>
            </a:r>
            <a:r>
              <a:rPr lang="ru-RU" dirty="0" smtClean="0"/>
              <a:t>  и аскезы;</a:t>
            </a:r>
          </a:p>
          <a:p>
            <a:r>
              <a:rPr lang="ru-RU" dirty="0" smtClean="0"/>
              <a:t>Следование </a:t>
            </a:r>
            <a:r>
              <a:rPr lang="ru-RU" dirty="0" err="1" smtClean="0"/>
              <a:t>ашраму</a:t>
            </a:r>
            <a:r>
              <a:rPr lang="ru-RU" dirty="0" smtClean="0"/>
              <a:t> обеспечивает естественное продвижение ко все большему отречению и посвящению себя Господу: от ученичества </a:t>
            </a:r>
            <a:r>
              <a:rPr lang="ru-RU" dirty="0" err="1" smtClean="0"/>
              <a:t>брахачари</a:t>
            </a:r>
            <a:r>
              <a:rPr lang="ru-RU" dirty="0" smtClean="0"/>
              <a:t> к применению полученного знания в </a:t>
            </a:r>
            <a:r>
              <a:rPr lang="ru-RU" dirty="0" err="1" smtClean="0"/>
              <a:t>грихастха-ашраме</a:t>
            </a:r>
            <a:r>
              <a:rPr lang="ru-RU" dirty="0" smtClean="0"/>
              <a:t>, до отречения от мира </a:t>
            </a:r>
            <a:r>
              <a:rPr lang="ru-RU" dirty="0" err="1" smtClean="0"/>
              <a:t>ванапрастхи</a:t>
            </a:r>
            <a:r>
              <a:rPr lang="ru-RU" dirty="0" smtClean="0"/>
              <a:t> и полного посвящения Господу и проповеди </a:t>
            </a:r>
            <a:r>
              <a:rPr lang="ru-RU" dirty="0" err="1" smtClean="0"/>
              <a:t>санньяси</a:t>
            </a:r>
            <a:r>
              <a:rPr lang="ru-RU" dirty="0" smtClean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4947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6275" y="17986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Поэтому прежде всего следует уделить внимание утверждению </a:t>
            </a:r>
            <a:r>
              <a:rPr lang="ru-RU" i="1" dirty="0" err="1" smtClean="0"/>
              <a:t>ашрама</a:t>
            </a:r>
            <a:r>
              <a:rPr lang="ru-RU" i="1" dirty="0" smtClean="0"/>
              <a:t>-дхармы, </a:t>
            </a:r>
            <a:r>
              <a:rPr lang="ru-RU" dirty="0" smtClean="0"/>
              <a:t>а не </a:t>
            </a:r>
            <a:r>
              <a:rPr lang="ru-RU" i="1" dirty="0" err="1" smtClean="0"/>
              <a:t>варн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009" y="2607734"/>
            <a:ext cx="7498080" cy="425026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Это подразумевает чистоту в следовании </a:t>
            </a:r>
            <a:r>
              <a:rPr lang="ru-RU" i="1" dirty="0" smtClean="0"/>
              <a:t>дхарме</a:t>
            </a:r>
            <a:r>
              <a:rPr lang="ru-RU" dirty="0" smtClean="0"/>
              <a:t> (правилам) каждого </a:t>
            </a:r>
            <a:r>
              <a:rPr lang="ru-RU" i="1" dirty="0" err="1" smtClean="0"/>
              <a:t>ашрама</a:t>
            </a:r>
            <a:r>
              <a:rPr lang="ru-RU" dirty="0" smtClean="0"/>
              <a:t>:</a:t>
            </a:r>
          </a:p>
          <a:p>
            <a:r>
              <a:rPr lang="ru-RU" i="1" dirty="0" err="1" smtClean="0"/>
              <a:t>Брахмачари</a:t>
            </a:r>
            <a:endParaRPr lang="ru-RU" i="1" dirty="0" smtClean="0"/>
          </a:p>
          <a:p>
            <a:r>
              <a:rPr lang="ru-RU" i="1" dirty="0" err="1" smtClean="0"/>
              <a:t>Грихастхи</a:t>
            </a:r>
            <a:endParaRPr lang="ru-RU" i="1" dirty="0" smtClean="0"/>
          </a:p>
          <a:p>
            <a:r>
              <a:rPr lang="ru-RU" i="1" dirty="0" err="1" smtClean="0"/>
              <a:t>Ванапрастхи</a:t>
            </a:r>
            <a:endParaRPr lang="ru-RU" i="1" dirty="0" smtClean="0"/>
          </a:p>
          <a:p>
            <a:r>
              <a:rPr lang="ru-RU" i="1" dirty="0" err="1" smtClean="0"/>
              <a:t>Санньяси</a:t>
            </a:r>
            <a:endParaRPr lang="ru-RU" i="1" dirty="0" smtClean="0"/>
          </a:p>
          <a:p>
            <a:endParaRPr lang="ru-RU" dirty="0" smtClean="0"/>
          </a:p>
        </p:txBody>
      </p:sp>
      <p:sp>
        <p:nvSpPr>
          <p:cNvPr id="4" name="Rectangle 3"/>
          <p:cNvSpPr/>
          <p:nvPr/>
        </p:nvSpPr>
        <p:spPr>
          <a:xfrm>
            <a:off x="5015315" y="2610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8000"/>
                </a:solidFill>
              </a:rPr>
              <a:t>Культура </a:t>
            </a:r>
            <a:r>
              <a:rPr lang="ru-RU" dirty="0" err="1">
                <a:solidFill>
                  <a:srgbClr val="008000"/>
                </a:solidFill>
              </a:rPr>
              <a:t>Варнашрамы</a:t>
            </a:r>
            <a:r>
              <a:rPr lang="ru-RU" dirty="0">
                <a:solidFill>
                  <a:srgbClr val="008000"/>
                </a:solidFill>
              </a:rPr>
              <a:t> в </a:t>
            </a:r>
          </a:p>
          <a:p>
            <a:pPr algn="ctr"/>
            <a:r>
              <a:rPr lang="ru-RU" dirty="0">
                <a:solidFill>
                  <a:srgbClr val="008000"/>
                </a:solidFill>
              </a:rPr>
              <a:t>ИСККОН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163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678343"/>
            <a:ext cx="7498080" cy="1143000"/>
          </a:xfrm>
        </p:spPr>
        <p:txBody>
          <a:bodyPr/>
          <a:lstStyle/>
          <a:p>
            <a:r>
              <a:rPr lang="ru-RU" dirty="0" smtClean="0"/>
              <a:t>Дхарма </a:t>
            </a:r>
            <a:r>
              <a:rPr lang="ru-RU" dirty="0" err="1" smtClean="0"/>
              <a:t>брахмачари</a:t>
            </a:r>
            <a:r>
              <a:rPr lang="ru-RU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294" y="1871133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Строгое соблюдение целибата и этикета по отношению к противоположному полу,</a:t>
            </a:r>
          </a:p>
          <a:p>
            <a:r>
              <a:rPr lang="ru-RU" dirty="0"/>
              <a:t>развитие качеств смирения и </a:t>
            </a:r>
            <a:r>
              <a:rPr lang="ru-RU" dirty="0" smtClean="0"/>
              <a:t>зависимости</a:t>
            </a:r>
            <a:r>
              <a:rPr lang="ru-RU" dirty="0"/>
              <a:t>,</a:t>
            </a:r>
          </a:p>
          <a:p>
            <a:r>
              <a:rPr lang="ru-RU" dirty="0"/>
              <a:t>строгая </a:t>
            </a:r>
            <a:r>
              <a:rPr lang="ru-RU" dirty="0" err="1"/>
              <a:t>садхана</a:t>
            </a:r>
            <a:r>
              <a:rPr lang="ru-RU" dirty="0"/>
              <a:t>, изучение </a:t>
            </a:r>
            <a:r>
              <a:rPr lang="ru-RU" dirty="0" err="1"/>
              <a:t>шастры</a:t>
            </a:r>
            <a:r>
              <a:rPr lang="ru-RU" dirty="0"/>
              <a:t> и </a:t>
            </a:r>
            <a:r>
              <a:rPr lang="ru-RU" dirty="0" smtClean="0"/>
              <a:t>проповедь,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привязанности к экономическому </a:t>
            </a:r>
            <a:r>
              <a:rPr lang="ru-RU" dirty="0" smtClean="0"/>
              <a:t>процветанию и независимым средствам.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5184648" y="21275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8000"/>
                </a:solidFill>
              </a:rPr>
              <a:t>Культура </a:t>
            </a:r>
            <a:r>
              <a:rPr lang="ru-RU" dirty="0" err="1">
                <a:solidFill>
                  <a:srgbClr val="008000"/>
                </a:solidFill>
              </a:rPr>
              <a:t>Варнашрамы</a:t>
            </a:r>
            <a:r>
              <a:rPr lang="ru-RU" dirty="0">
                <a:solidFill>
                  <a:srgbClr val="008000"/>
                </a:solidFill>
              </a:rPr>
              <a:t> в </a:t>
            </a:r>
          </a:p>
          <a:p>
            <a:pPr algn="ctr"/>
            <a:r>
              <a:rPr lang="ru-RU" dirty="0">
                <a:solidFill>
                  <a:srgbClr val="008000"/>
                </a:solidFill>
              </a:rPr>
              <a:t>ИСККОН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119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2720" y="782638"/>
            <a:ext cx="7498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Дхарма </a:t>
            </a:r>
            <a:r>
              <a:rPr lang="ru-RU" dirty="0" err="1" smtClean="0"/>
              <a:t>грихастхи</a:t>
            </a:r>
            <a:r>
              <a:rPr lang="ru-RU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4027" y="1354138"/>
            <a:ext cx="7498080" cy="522393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Верность в браке</a:t>
            </a:r>
          </a:p>
          <a:p>
            <a:r>
              <a:rPr lang="ru-RU" dirty="0" smtClean="0"/>
              <a:t>Воспитание детей</a:t>
            </a:r>
          </a:p>
          <a:p>
            <a:r>
              <a:rPr lang="ru-RU" dirty="0" smtClean="0"/>
              <a:t>Забота о старших в своей семье </a:t>
            </a:r>
          </a:p>
          <a:p>
            <a:r>
              <a:rPr lang="ru-RU" dirty="0" err="1"/>
              <a:t>Садхана</a:t>
            </a:r>
            <a:endParaRPr lang="ru-RU" dirty="0"/>
          </a:p>
          <a:p>
            <a:r>
              <a:rPr lang="ru-RU" dirty="0"/>
              <a:t>Ответственность мужчины за поддержание </a:t>
            </a:r>
            <a:r>
              <a:rPr lang="ru-RU" dirty="0" smtClean="0"/>
              <a:t>семьи</a:t>
            </a:r>
          </a:p>
          <a:p>
            <a:r>
              <a:rPr lang="ru-RU" dirty="0" smtClean="0"/>
              <a:t>Жертвенность</a:t>
            </a:r>
          </a:p>
          <a:p>
            <a:r>
              <a:rPr lang="ru-RU" dirty="0" smtClean="0"/>
              <a:t>В идеале </a:t>
            </a:r>
            <a:r>
              <a:rPr lang="mr-IN" dirty="0" smtClean="0"/>
              <a:t>–</a:t>
            </a:r>
            <a:r>
              <a:rPr lang="ru-RU" dirty="0" smtClean="0"/>
              <a:t> правильное распределение обязанностей в семье</a:t>
            </a:r>
          </a:p>
        </p:txBody>
      </p:sp>
      <p:sp>
        <p:nvSpPr>
          <p:cNvPr id="4" name="Rectangle 3"/>
          <p:cNvSpPr/>
          <p:nvPr/>
        </p:nvSpPr>
        <p:spPr>
          <a:xfrm>
            <a:off x="5191760" y="13630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8000"/>
                </a:solidFill>
              </a:rPr>
              <a:t>Культура </a:t>
            </a:r>
            <a:r>
              <a:rPr lang="ru-RU" dirty="0" err="1">
                <a:solidFill>
                  <a:srgbClr val="008000"/>
                </a:solidFill>
              </a:rPr>
              <a:t>Варнашрамы</a:t>
            </a:r>
            <a:r>
              <a:rPr lang="ru-RU" dirty="0">
                <a:solidFill>
                  <a:srgbClr val="008000"/>
                </a:solidFill>
              </a:rPr>
              <a:t> в </a:t>
            </a:r>
          </a:p>
          <a:p>
            <a:pPr algn="ctr"/>
            <a:r>
              <a:rPr lang="ru-RU" dirty="0">
                <a:solidFill>
                  <a:srgbClr val="008000"/>
                </a:solidFill>
              </a:rPr>
              <a:t>ИСККОН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40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133" y="1290638"/>
            <a:ext cx="8161867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Утверждение стабильного </a:t>
            </a:r>
            <a:r>
              <a:rPr lang="ru-RU" sz="3600" dirty="0" err="1" smtClean="0"/>
              <a:t>грихастха-ашрама</a:t>
            </a:r>
            <a:r>
              <a:rPr lang="ru-RU" sz="3600" dirty="0" smtClean="0"/>
              <a:t> в ИСККОН автоматически решает важные вопросы: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133" y="2895599"/>
            <a:ext cx="7379546" cy="396240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Экономическое развитие и стабильность в обществе, защита трех других </a:t>
            </a:r>
            <a:r>
              <a:rPr lang="ru-RU" dirty="0" err="1" smtClean="0"/>
              <a:t>ашрамов</a:t>
            </a:r>
            <a:endParaRPr lang="ru-RU" dirty="0" smtClean="0"/>
          </a:p>
          <a:p>
            <a:r>
              <a:rPr lang="ru-RU" dirty="0" smtClean="0"/>
              <a:t>Отсутствие прелюбодеяния</a:t>
            </a:r>
          </a:p>
          <a:p>
            <a:r>
              <a:rPr lang="ru-RU" dirty="0" smtClean="0"/>
              <a:t>Забота о женщинах</a:t>
            </a:r>
          </a:p>
          <a:p>
            <a:r>
              <a:rPr lang="ru-RU" dirty="0"/>
              <a:t>Забота о детях</a:t>
            </a:r>
          </a:p>
          <a:p>
            <a:r>
              <a:rPr lang="ru-RU" dirty="0" smtClean="0"/>
              <a:t>Защита престарелых (в ведическом обществе осуществлялась естественно в семье )</a:t>
            </a:r>
          </a:p>
          <a:p>
            <a:endParaRPr lang="ru-RU" dirty="0" smtClean="0"/>
          </a:p>
        </p:txBody>
      </p:sp>
      <p:sp>
        <p:nvSpPr>
          <p:cNvPr id="4" name="Rectangle 3"/>
          <p:cNvSpPr/>
          <p:nvPr/>
        </p:nvSpPr>
        <p:spPr>
          <a:xfrm>
            <a:off x="5181600" y="18234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8000"/>
                </a:solidFill>
              </a:rPr>
              <a:t>Культура </a:t>
            </a:r>
            <a:r>
              <a:rPr lang="ru-RU" dirty="0" err="1">
                <a:solidFill>
                  <a:srgbClr val="008000"/>
                </a:solidFill>
              </a:rPr>
              <a:t>Варнашрамы</a:t>
            </a:r>
            <a:r>
              <a:rPr lang="ru-RU" dirty="0">
                <a:solidFill>
                  <a:srgbClr val="008000"/>
                </a:solidFill>
              </a:rPr>
              <a:t> в </a:t>
            </a:r>
          </a:p>
          <a:p>
            <a:pPr algn="ctr"/>
            <a:r>
              <a:rPr lang="ru-RU" dirty="0">
                <a:solidFill>
                  <a:srgbClr val="008000"/>
                </a:solidFill>
              </a:rPr>
              <a:t>ИСККОН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5549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608" y="55313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Дхарма </a:t>
            </a:r>
            <a:r>
              <a:rPr lang="ru-RU" dirty="0" err="1" smtClean="0"/>
              <a:t>ванапрастхи</a:t>
            </a:r>
            <a:r>
              <a:rPr lang="ru-RU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088" y="1696134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Отход от дел</a:t>
            </a:r>
          </a:p>
          <a:p>
            <a:r>
              <a:rPr lang="ru-RU" dirty="0" smtClean="0"/>
              <a:t>Посвящение себя </a:t>
            </a:r>
            <a:r>
              <a:rPr lang="ru-RU" dirty="0" err="1" smtClean="0"/>
              <a:t>самоосознанию</a:t>
            </a:r>
            <a:r>
              <a:rPr lang="ru-RU" dirty="0" smtClean="0"/>
              <a:t> и служению Господу</a:t>
            </a:r>
          </a:p>
          <a:p>
            <a:r>
              <a:rPr lang="ru-RU" dirty="0"/>
              <a:t>Проповедь</a:t>
            </a:r>
          </a:p>
          <a:p>
            <a:r>
              <a:rPr lang="ru-RU" dirty="0" smtClean="0"/>
              <a:t>Делиться своим опытом</a:t>
            </a:r>
          </a:p>
          <a:p>
            <a:r>
              <a:rPr lang="ru-RU" dirty="0" smtClean="0"/>
              <a:t>Если человек не берет на себя ответственность в проповеди и служении в храме, то помощь и служение, в частности в воспитании детей в сознании Кришны</a:t>
            </a:r>
          </a:p>
        </p:txBody>
      </p:sp>
      <p:sp>
        <p:nvSpPr>
          <p:cNvPr id="4" name="Rectangle 3"/>
          <p:cNvSpPr/>
          <p:nvPr/>
        </p:nvSpPr>
        <p:spPr>
          <a:xfrm>
            <a:off x="5184648" y="2299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8000"/>
                </a:solidFill>
              </a:rPr>
              <a:t>Культура </a:t>
            </a:r>
            <a:r>
              <a:rPr lang="ru-RU" dirty="0" err="1">
                <a:solidFill>
                  <a:srgbClr val="008000"/>
                </a:solidFill>
              </a:rPr>
              <a:t>Варнашрамы</a:t>
            </a:r>
            <a:r>
              <a:rPr lang="ru-RU" dirty="0">
                <a:solidFill>
                  <a:srgbClr val="008000"/>
                </a:solidFill>
              </a:rPr>
              <a:t> в </a:t>
            </a:r>
          </a:p>
          <a:p>
            <a:pPr algn="ctr"/>
            <a:r>
              <a:rPr lang="ru-RU" dirty="0">
                <a:solidFill>
                  <a:srgbClr val="008000"/>
                </a:solidFill>
              </a:rPr>
              <a:t>ИСККОН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676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8675" y="597803"/>
            <a:ext cx="74980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Дхарма </a:t>
            </a:r>
            <a:r>
              <a:rPr lang="ru-RU" dirty="0" err="1" smtClean="0"/>
              <a:t>санньяси</a:t>
            </a:r>
            <a:r>
              <a:rPr lang="ru-RU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275" y="1786467"/>
            <a:ext cx="7498080" cy="4800600"/>
          </a:xfrm>
        </p:spPr>
        <p:txBody>
          <a:bodyPr/>
          <a:lstStyle/>
          <a:p>
            <a:r>
              <a:rPr lang="ru-RU" dirty="0" smtClean="0"/>
              <a:t>Проповедь</a:t>
            </a:r>
          </a:p>
          <a:p>
            <a:r>
              <a:rPr lang="ru-RU" dirty="0" smtClean="0"/>
              <a:t>Отречение</a:t>
            </a:r>
          </a:p>
          <a:p>
            <a:r>
              <a:rPr lang="ru-RU" dirty="0" smtClean="0"/>
              <a:t>Отсутствие собственности и меркантильных соображений</a:t>
            </a:r>
          </a:p>
          <a:p>
            <a:r>
              <a:rPr lang="ru-RU" dirty="0" smtClean="0"/>
              <a:t>Строгое соблюдение целибата и следование этикету взаимоотношений с противоположным полом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67715" y="25180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8000"/>
                </a:solidFill>
              </a:rPr>
              <a:t>Культура </a:t>
            </a:r>
            <a:r>
              <a:rPr lang="ru-RU" dirty="0" err="1">
                <a:solidFill>
                  <a:srgbClr val="008000"/>
                </a:solidFill>
              </a:rPr>
              <a:t>Варнашрамы</a:t>
            </a:r>
            <a:r>
              <a:rPr lang="ru-RU" dirty="0">
                <a:solidFill>
                  <a:srgbClr val="008000"/>
                </a:solidFill>
              </a:rPr>
              <a:t> в </a:t>
            </a:r>
          </a:p>
          <a:p>
            <a:pPr algn="ctr"/>
            <a:r>
              <a:rPr lang="ru-RU" dirty="0">
                <a:solidFill>
                  <a:srgbClr val="008000"/>
                </a:solidFill>
              </a:rPr>
              <a:t>ИСККОН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1124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379" y="1134533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Второстепенные правила, требующие адаптации: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074" y="2057400"/>
            <a:ext cx="7498080" cy="4800600"/>
          </a:xfrm>
        </p:spPr>
        <p:txBody>
          <a:bodyPr>
            <a:normAutofit/>
          </a:bodyPr>
          <a:lstStyle/>
          <a:p>
            <a:endParaRPr lang="en-US" sz="2600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Ритуалы, сопровождающие 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самскары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. </a:t>
            </a: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Обязанности 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ашрамов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– одежда, проживание и т.д.</a:t>
            </a: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Соблюдение 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панча-ягьи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. </a:t>
            </a: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Правила чистоты в соответствии с обстоятельствами. </a:t>
            </a: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Способ совершения благотворительной деятельности и ее количество. </a:t>
            </a:r>
            <a:endParaRPr lang="en-US" sz="2600" dirty="0" smtClean="0">
              <a:latin typeface="ScaGoudy"/>
              <a:cs typeface="ScaGoudy"/>
            </a:endParaRPr>
          </a:p>
          <a:p>
            <a:pPr lvl="1"/>
            <a:endParaRPr lang="en-US" sz="2600" dirty="0" smtClean="0">
              <a:latin typeface="ScaGoudy"/>
              <a:cs typeface="ScaGoudy"/>
            </a:endParaRPr>
          </a:p>
          <a:p>
            <a:pPr lvl="1"/>
            <a:endParaRPr lang="en-US" sz="2200" dirty="0">
              <a:latin typeface="ScaGoudy"/>
              <a:cs typeface="ScaGoudy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29081" y="268069"/>
            <a:ext cx="26443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rgbClr val="008000"/>
                </a:solidFill>
              </a:rPr>
              <a:t>Культура </a:t>
            </a:r>
            <a:r>
              <a:rPr lang="ru-RU" dirty="0" err="1">
                <a:solidFill>
                  <a:srgbClr val="008000"/>
                </a:solidFill>
              </a:rPr>
              <a:t>Варнашрамы</a:t>
            </a:r>
            <a:r>
              <a:rPr lang="ru-RU" dirty="0">
                <a:solidFill>
                  <a:srgbClr val="008000"/>
                </a:solidFill>
              </a:rPr>
              <a:t> в </a:t>
            </a:r>
            <a:endParaRPr lang="ru-RU" dirty="0" smtClean="0">
              <a:solidFill>
                <a:srgbClr val="008000"/>
              </a:solidFill>
            </a:endParaRPr>
          </a:p>
          <a:p>
            <a:pPr algn="ctr"/>
            <a:r>
              <a:rPr lang="ru-RU" dirty="0" smtClean="0">
                <a:solidFill>
                  <a:srgbClr val="008000"/>
                </a:solidFill>
              </a:rPr>
              <a:t>ИСККОН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3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304800"/>
            <a:ext cx="2837688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rgbClr val="008000"/>
                </a:solidFill>
              </a:rPr>
              <a:t>Культура </a:t>
            </a:r>
            <a:r>
              <a:rPr lang="ru-RU" sz="2000" dirty="0" err="1">
                <a:solidFill>
                  <a:srgbClr val="008000"/>
                </a:solidFill>
              </a:rPr>
              <a:t>Варнашрамы</a:t>
            </a:r>
            <a:r>
              <a:rPr lang="ru-RU" sz="2000" dirty="0">
                <a:solidFill>
                  <a:srgbClr val="008000"/>
                </a:solidFill>
              </a:rPr>
              <a:t> в ИСККОН</a:t>
            </a:r>
            <a:endParaRPr lang="en-US" sz="2000" dirty="0">
              <a:latin typeface="ScaGoudy"/>
              <a:cs typeface="ScaGoud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>
                <a:latin typeface="ScaGoudy"/>
                <a:cs typeface="ScaGoudy"/>
              </a:rPr>
              <a:t>Принимая во внимание эти соображения, лидеры ИСККОН должны обдумать, как внедрить </a:t>
            </a:r>
            <a:r>
              <a:rPr lang="ru-RU" sz="2600" dirty="0" err="1" smtClean="0">
                <a:latin typeface="ScaGoudy"/>
                <a:cs typeface="ScaGoudy"/>
              </a:rPr>
              <a:t>варнашраму</a:t>
            </a:r>
            <a:r>
              <a:rPr lang="ru-RU" sz="2600" dirty="0" smtClean="0">
                <a:latin typeface="ScaGoudy"/>
                <a:cs typeface="ScaGoudy"/>
              </a:rPr>
              <a:t> в наше движение</a:t>
            </a:r>
            <a:r>
              <a:rPr lang="en-US" sz="2600" dirty="0" smtClean="0">
                <a:latin typeface="ScaGoudy"/>
                <a:cs typeface="ScaGoudy"/>
              </a:rPr>
              <a:t>: </a:t>
            </a:r>
          </a:p>
          <a:p>
            <a:pPr marL="82296" indent="0">
              <a:buNone/>
            </a:pPr>
            <a:endParaRPr lang="en-US" sz="2600" dirty="0" smtClean="0"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Чтобы способствовать росту преданных и достижению ими совершенства. </a:t>
            </a:r>
            <a:endParaRPr lang="en-US" sz="2600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Чтобы подать пример идеального общества, которому смогут следовать непреданные. </a:t>
            </a:r>
            <a:endParaRPr lang="en-US" sz="2600" dirty="0">
              <a:solidFill>
                <a:srgbClr val="0000FF"/>
              </a:solidFill>
              <a:latin typeface="ScaGoudy"/>
              <a:cs typeface="ScaGoudy"/>
            </a:endParaRPr>
          </a:p>
        </p:txBody>
      </p:sp>
    </p:spTree>
    <p:extLst>
      <p:ext uri="{BB962C8B-B14F-4D97-AF65-F5344CB8AC3E}">
        <p14:creationId xmlns:p14="http://schemas.microsoft.com/office/powerpoint/2010/main" val="123527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60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008000"/>
                </a:solidFill>
              </a:rPr>
              <a:t>Культура </a:t>
            </a:r>
            <a:r>
              <a:rPr lang="ru-RU" sz="2000" dirty="0" err="1">
                <a:solidFill>
                  <a:srgbClr val="008000"/>
                </a:solidFill>
              </a:rPr>
              <a:t>Варнашрамы</a:t>
            </a:r>
            <a:r>
              <a:rPr lang="ru-RU" sz="2000" dirty="0">
                <a:solidFill>
                  <a:srgbClr val="008000"/>
                </a:solidFill>
              </a:rPr>
              <a:t> в </a:t>
            </a:r>
            <a:r>
              <a:rPr lang="ru-RU" sz="2000" dirty="0" smtClean="0">
                <a:solidFill>
                  <a:srgbClr val="008000"/>
                </a:solidFill>
              </a:rPr>
              <a:t/>
            </a:r>
            <a:br>
              <a:rPr lang="ru-RU" sz="2000" dirty="0" smtClean="0">
                <a:solidFill>
                  <a:srgbClr val="008000"/>
                </a:solidFill>
              </a:rPr>
            </a:br>
            <a:r>
              <a:rPr lang="ru-RU" sz="2000" dirty="0" smtClean="0">
                <a:solidFill>
                  <a:srgbClr val="008000"/>
                </a:solidFill>
              </a:rPr>
              <a:t>ИСККОН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600" dirty="0" smtClean="0">
                <a:latin typeface="ScaGoudy"/>
                <a:cs typeface="ScaGoudy"/>
              </a:rPr>
              <a:t>Шрила Прабхупада подчеркивал важность установления </a:t>
            </a:r>
            <a:r>
              <a:rPr lang="ru-RU" sz="2600" dirty="0" err="1" smtClean="0">
                <a:latin typeface="ScaGoudy"/>
                <a:cs typeface="ScaGoudy"/>
              </a:rPr>
              <a:t>варнашрамы</a:t>
            </a:r>
            <a:r>
              <a:rPr lang="en-US" sz="2600" dirty="0" smtClean="0">
                <a:latin typeface="ScaGoudy"/>
                <a:cs typeface="ScaGoudy"/>
              </a:rPr>
              <a:t>:</a:t>
            </a:r>
          </a:p>
          <a:p>
            <a:endParaRPr lang="en-US" sz="2600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“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В </a:t>
            </a:r>
            <a:r>
              <a:rPr lang="ru-RU" sz="2600" dirty="0">
                <a:solidFill>
                  <a:srgbClr val="0000FF"/>
                </a:solidFill>
                <a:latin typeface="ScaGoudy"/>
                <a:cs typeface="ScaGoudy"/>
              </a:rPr>
              <a:t>конечном 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счете, </a:t>
            </a:r>
            <a:r>
              <a:rPr lang="ru-RU" sz="2600" dirty="0">
                <a:solidFill>
                  <a:srgbClr val="0000FF"/>
                </a:solidFill>
                <a:latin typeface="ScaGoudy"/>
                <a:cs typeface="ScaGoudy"/>
              </a:rPr>
              <a:t>цель </a:t>
            </a:r>
            <a:r>
              <a:rPr lang="ru-RU" sz="2600" dirty="0" err="1">
                <a:solidFill>
                  <a:srgbClr val="0000FF"/>
                </a:solidFill>
                <a:latin typeface="ScaGoudy"/>
                <a:cs typeface="ScaGoudy"/>
              </a:rPr>
              <a:t>варнашрама</a:t>
            </a:r>
            <a:r>
              <a:rPr lang="ru-RU" sz="2600" dirty="0">
                <a:solidFill>
                  <a:srgbClr val="0000FF"/>
                </a:solidFill>
                <a:latin typeface="ScaGoudy"/>
                <a:cs typeface="ScaGoudy"/>
              </a:rPr>
              <a:t>-дхармы в том, чтобы неотесанного человека превратить в чистого преданного Господа, </a:t>
            </a:r>
            <a:r>
              <a:rPr lang="ru-RU" sz="2600" dirty="0" err="1">
                <a:solidFill>
                  <a:srgbClr val="0000FF"/>
                </a:solidFill>
                <a:latin typeface="ScaGoudy"/>
                <a:cs typeface="ScaGoudy"/>
              </a:rPr>
              <a:t>вайшнава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. 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Для этих целей существует 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варнашрама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-дхарма, состоящая из четырех 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и четырех 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ашрамов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. Если общество не разделено на эти восемь категорий, это просто цивилизация животных. Должно быть такое-то систематизированное, отрегулированное устройство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”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.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 (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ШБ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1.2.2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, комментарий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)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.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endParaRPr lang="en-US" sz="2600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endParaRPr lang="en-US" sz="2600" dirty="0">
              <a:solidFill>
                <a:srgbClr val="0000FF"/>
              </a:solidFill>
              <a:latin typeface="ScaGoudy"/>
              <a:cs typeface="ScaGoudy"/>
            </a:endParaRPr>
          </a:p>
        </p:txBody>
      </p:sp>
    </p:spTree>
    <p:extLst>
      <p:ext uri="{BB962C8B-B14F-4D97-AF65-F5344CB8AC3E}">
        <p14:creationId xmlns:p14="http://schemas.microsoft.com/office/powerpoint/2010/main" val="405700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Преодолеть ошибочную концепцию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467" y="2048933"/>
            <a:ext cx="7782221" cy="5266267"/>
          </a:xfrm>
        </p:spPr>
        <p:txBody>
          <a:bodyPr>
            <a:normAutofit/>
          </a:bodyPr>
          <a:lstStyle/>
          <a:p>
            <a:r>
              <a:rPr lang="ru-RU" dirty="0" smtClean="0"/>
              <a:t>Ошибочная концепция заключается в том, что мы можем пытаться клеить на людей ярлыки «</a:t>
            </a:r>
            <a:r>
              <a:rPr lang="ru-RU" i="1" dirty="0" smtClean="0"/>
              <a:t>шудры</a:t>
            </a:r>
            <a:r>
              <a:rPr lang="ru-RU" dirty="0" smtClean="0"/>
              <a:t>», «</a:t>
            </a:r>
            <a:r>
              <a:rPr lang="ru-RU" i="1" dirty="0" smtClean="0"/>
              <a:t>вайшьи</a:t>
            </a:r>
            <a:r>
              <a:rPr lang="ru-RU" dirty="0" smtClean="0"/>
              <a:t>» или «</a:t>
            </a:r>
            <a:r>
              <a:rPr lang="ru-RU" i="1" dirty="0" smtClean="0"/>
              <a:t>брахмана</a:t>
            </a:r>
            <a:r>
              <a:rPr lang="ru-RU" dirty="0" smtClean="0"/>
              <a:t>» и так на основе формального подхода извне, не учитывая выбор человека, пытаться изменить общество. </a:t>
            </a:r>
          </a:p>
        </p:txBody>
      </p:sp>
    </p:spTree>
    <p:extLst>
      <p:ext uri="{BB962C8B-B14F-4D97-AF65-F5344CB8AC3E}">
        <p14:creationId xmlns:p14="http://schemas.microsoft.com/office/powerpoint/2010/main" val="2476849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2142" y="0"/>
            <a:ext cx="7498080" cy="1215495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008000"/>
                </a:solidFill>
              </a:rPr>
              <a:t>Культура </a:t>
            </a:r>
            <a:r>
              <a:rPr lang="ru-RU" sz="2000" dirty="0" err="1">
                <a:solidFill>
                  <a:srgbClr val="008000"/>
                </a:solidFill>
              </a:rPr>
              <a:t>Варнашрамы</a:t>
            </a:r>
            <a:r>
              <a:rPr lang="ru-RU" sz="2000" dirty="0">
                <a:solidFill>
                  <a:srgbClr val="008000"/>
                </a:solidFill>
              </a:rPr>
              <a:t> в </a:t>
            </a:r>
            <a:r>
              <a:rPr lang="ru-RU" sz="2000" dirty="0" smtClean="0">
                <a:solidFill>
                  <a:srgbClr val="008000"/>
                </a:solidFill>
              </a:rPr>
              <a:t/>
            </a:r>
            <a:br>
              <a:rPr lang="ru-RU" sz="2000" dirty="0" smtClean="0">
                <a:solidFill>
                  <a:srgbClr val="008000"/>
                </a:solidFill>
              </a:rPr>
            </a:br>
            <a:r>
              <a:rPr lang="ru-RU" sz="2000" dirty="0" smtClean="0">
                <a:solidFill>
                  <a:srgbClr val="008000"/>
                </a:solidFill>
              </a:rPr>
              <a:t>ИСККОН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dirty="0" smtClean="0">
                <a:latin typeface="ScaGoudy"/>
                <a:cs typeface="ScaGoudy"/>
              </a:rPr>
              <a:t>Кришна объясняет, что </a:t>
            </a:r>
            <a:r>
              <a:rPr lang="ru-RU" sz="2600" dirty="0" err="1" smtClean="0">
                <a:latin typeface="ScaGoudy"/>
                <a:cs typeface="ScaGoudy"/>
              </a:rPr>
              <a:t>варнашрама</a:t>
            </a:r>
            <a:r>
              <a:rPr lang="ru-RU" sz="2600" dirty="0" smtClean="0">
                <a:latin typeface="ScaGoudy"/>
                <a:cs typeface="ScaGoudy"/>
              </a:rPr>
              <a:t> также предназначена для преданных</a:t>
            </a:r>
            <a:r>
              <a:rPr lang="en-US" sz="2600" dirty="0" smtClean="0">
                <a:latin typeface="ScaGoudy"/>
                <a:cs typeface="ScaGoudy"/>
              </a:rPr>
              <a:t>:</a:t>
            </a:r>
          </a:p>
          <a:p>
            <a:pPr marL="82296" indent="0">
              <a:buNone/>
            </a:pPr>
            <a:endParaRPr lang="en-US" sz="2600" dirty="0" smtClean="0">
              <a:latin typeface="ScaGoudy"/>
              <a:cs typeface="ScaGoudy"/>
            </a:endParaRPr>
          </a:p>
          <a:p>
            <a:pPr lvl="1"/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“</a:t>
            </a:r>
            <a:r>
              <a:rPr lang="ru-RU" sz="2600" dirty="0">
                <a:solidFill>
                  <a:srgbClr val="0000FF"/>
                </a:solidFill>
                <a:latin typeface="ScaGoudy"/>
                <a:cs typeface="ScaGoudy"/>
              </a:rPr>
              <a:t>Верховный Господь сказал: Приняв прибежище во Мне, с умом, утвердившимся в преданном служении, как это поведано Мной, человек должен следовать </a:t>
            </a:r>
            <a:r>
              <a:rPr lang="ru-RU" sz="2600" dirty="0" err="1">
                <a:solidFill>
                  <a:srgbClr val="0000FF"/>
                </a:solidFill>
                <a:latin typeface="ScaGoudy"/>
                <a:cs typeface="ScaGoudy"/>
              </a:rPr>
              <a:t>варнашрама</a:t>
            </a:r>
            <a:r>
              <a:rPr lang="ru-RU" sz="2600" dirty="0">
                <a:solidFill>
                  <a:srgbClr val="0000FF"/>
                </a:solidFill>
                <a:latin typeface="ScaGoudy"/>
                <a:cs typeface="ScaGoudy"/>
              </a:rPr>
              <a:t>-дхарме, ничего не желая для 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себя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”. (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ШБ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 11.10.1)</a:t>
            </a:r>
            <a:r>
              <a:rPr lang="en-US" sz="2600" dirty="0">
                <a:solidFill>
                  <a:srgbClr val="0000FF"/>
                </a:solidFill>
              </a:rPr>
              <a:t> 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5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4541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008000"/>
                </a:solidFill>
              </a:rPr>
              <a:t>Культура </a:t>
            </a:r>
            <a:r>
              <a:rPr lang="ru-RU" sz="2000" dirty="0" err="1">
                <a:solidFill>
                  <a:srgbClr val="008000"/>
                </a:solidFill>
              </a:rPr>
              <a:t>Варнашрамы</a:t>
            </a:r>
            <a:r>
              <a:rPr lang="ru-RU" sz="2000" dirty="0">
                <a:solidFill>
                  <a:srgbClr val="008000"/>
                </a:solidFill>
              </a:rPr>
              <a:t> в </a:t>
            </a:r>
            <a:r>
              <a:rPr lang="ru-RU" sz="2000" dirty="0" smtClean="0">
                <a:solidFill>
                  <a:srgbClr val="008000"/>
                </a:solidFill>
              </a:rPr>
              <a:t/>
            </a:r>
            <a:br>
              <a:rPr lang="ru-RU" sz="2000" dirty="0" smtClean="0">
                <a:solidFill>
                  <a:srgbClr val="008000"/>
                </a:solidFill>
              </a:rPr>
            </a:br>
            <a:r>
              <a:rPr lang="ru-RU" sz="2000" dirty="0" smtClean="0">
                <a:solidFill>
                  <a:srgbClr val="008000"/>
                </a:solidFill>
              </a:rPr>
              <a:t>ИСККОН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>
                <a:latin typeface="ScaGoudy"/>
                <a:cs typeface="ScaGoudy"/>
              </a:rPr>
              <a:t>Означает ли это, что </a:t>
            </a:r>
            <a:r>
              <a:rPr lang="ru-RU" sz="2600" dirty="0" err="1" smtClean="0">
                <a:latin typeface="ScaGoudy"/>
                <a:cs typeface="ScaGoudy"/>
              </a:rPr>
              <a:t>варнашрама</a:t>
            </a:r>
            <a:r>
              <a:rPr lang="ru-RU" sz="2600" dirty="0" smtClean="0">
                <a:latin typeface="ScaGoudy"/>
                <a:cs typeface="ScaGoudy"/>
              </a:rPr>
              <a:t> предназначена для преданных ИСККОН</a:t>
            </a:r>
            <a:r>
              <a:rPr lang="en-US" sz="2600" dirty="0" smtClean="0">
                <a:latin typeface="ScaGoudy"/>
                <a:cs typeface="ScaGoudy"/>
              </a:rPr>
              <a:t>?</a:t>
            </a:r>
          </a:p>
          <a:p>
            <a:endParaRPr lang="en-US" sz="2600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Хари-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шаури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: 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Где же тогда мы представим систему 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варнашрамы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?</a:t>
            </a:r>
            <a:endParaRPr lang="en-US" sz="2600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Прабхупада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: 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В нашем обществе, среди членов нашего движения.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 (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Беседа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14/2/77</a:t>
            </a:r>
            <a:r>
              <a:rPr lang="en-US" sz="2600" dirty="0">
                <a:solidFill>
                  <a:srgbClr val="0000FF"/>
                </a:solidFill>
                <a:latin typeface="ScaGoudy"/>
                <a:cs typeface="ScaGoudy"/>
              </a:rPr>
              <a:t>)</a:t>
            </a:r>
          </a:p>
          <a:p>
            <a:pPr lvl="1"/>
            <a:endParaRPr lang="en-US" sz="2200" dirty="0">
              <a:latin typeface="ScaGoudy"/>
              <a:cs typeface="ScaGoudy"/>
            </a:endParaRPr>
          </a:p>
        </p:txBody>
      </p:sp>
    </p:spTree>
    <p:extLst>
      <p:ext uri="{BB962C8B-B14F-4D97-AF65-F5344CB8AC3E}">
        <p14:creationId xmlns:p14="http://schemas.microsoft.com/office/powerpoint/2010/main" val="136059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00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008000"/>
                </a:solidFill>
              </a:rPr>
              <a:t>Культура </a:t>
            </a:r>
            <a:r>
              <a:rPr lang="ru-RU" sz="2000" dirty="0" err="1">
                <a:solidFill>
                  <a:srgbClr val="008000"/>
                </a:solidFill>
              </a:rPr>
              <a:t>Варнашрамы</a:t>
            </a:r>
            <a:r>
              <a:rPr lang="ru-RU" sz="2000" dirty="0">
                <a:solidFill>
                  <a:srgbClr val="008000"/>
                </a:solidFill>
              </a:rPr>
              <a:t> в </a:t>
            </a:r>
            <a:r>
              <a:rPr lang="ru-RU" sz="2000" dirty="0" smtClean="0">
                <a:solidFill>
                  <a:srgbClr val="008000"/>
                </a:solidFill>
              </a:rPr>
              <a:t/>
            </a:r>
            <a:br>
              <a:rPr lang="ru-RU" sz="2000" dirty="0" smtClean="0">
                <a:solidFill>
                  <a:srgbClr val="008000"/>
                </a:solidFill>
              </a:rPr>
            </a:br>
            <a:r>
              <a:rPr lang="ru-RU" sz="2000" dirty="0" smtClean="0">
                <a:solidFill>
                  <a:srgbClr val="008000"/>
                </a:solidFill>
              </a:rPr>
              <a:t>ИСККОН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 smtClean="0">
                <a:latin typeface="ScaGoudy"/>
                <a:cs typeface="ScaGoudy"/>
              </a:rPr>
              <a:t>Как преданные будут обучаться </a:t>
            </a:r>
            <a:r>
              <a:rPr lang="ru-RU" sz="2800" dirty="0" err="1" smtClean="0">
                <a:latin typeface="ScaGoudy"/>
                <a:cs typeface="ScaGoudy"/>
              </a:rPr>
              <a:t>варнашраме</a:t>
            </a:r>
            <a:r>
              <a:rPr lang="en-US" sz="2800" dirty="0" smtClean="0">
                <a:latin typeface="ScaGoudy"/>
                <a:cs typeface="ScaGoudy"/>
              </a:rPr>
              <a:t>?</a:t>
            </a:r>
          </a:p>
          <a:p>
            <a:endParaRPr lang="en-US" sz="2800" dirty="0">
              <a:latin typeface="ScaGoudy"/>
              <a:cs typeface="ScaGoudy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ScaGoudy"/>
                <a:cs typeface="ScaGoudy"/>
              </a:rPr>
              <a:t>“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Колледжа </a:t>
            </a:r>
            <a:r>
              <a:rPr lang="ru-RU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варнашрамы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предназначен для обучения людей жизни в соответствии с принципами </a:t>
            </a:r>
            <a:r>
              <a:rPr lang="ru-RU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варнашрамы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. В человеческом обществе ряд людей должны действовать как строгие брахманы. Другая категория людей должны действовать как строгие кшатрии, третья – как строгие вайшьи, а остальные будут считаться шудрами и теми, кто находится ниже шудр, </a:t>
            </a:r>
            <a:r>
              <a:rPr lang="ru-RU" dirty="0" err="1" smtClean="0">
                <a:solidFill>
                  <a:srgbClr val="0000FF"/>
                </a:solidFill>
                <a:latin typeface="ScaGoudy"/>
                <a:cs typeface="ScaGoudy"/>
              </a:rPr>
              <a:t>чандалами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. Это материальное разделение, но в духовном смысле любой может достичь трансцендентного уровня , просто совершая преданное служение</a:t>
            </a:r>
            <a:r>
              <a:rPr lang="en-US" dirty="0" smtClean="0">
                <a:solidFill>
                  <a:srgbClr val="0000FF"/>
                </a:solidFill>
                <a:latin typeface="ScaGoudy"/>
                <a:cs typeface="ScaGoudy"/>
              </a:rPr>
              <a:t>”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.</a:t>
            </a:r>
            <a:r>
              <a:rPr lang="en-US" dirty="0" smtClean="0">
                <a:solidFill>
                  <a:srgbClr val="0000FF"/>
                </a:solidFill>
                <a:latin typeface="ScaGoudy"/>
                <a:cs typeface="ScaGoudy"/>
              </a:rPr>
              <a:t> (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r>
              <a:rPr lang="ru-RU" dirty="0" err="1" smtClean="0">
                <a:solidFill>
                  <a:srgbClr val="0000FF"/>
                </a:solidFill>
                <a:latin typeface="ScaGoudy"/>
                <a:cs typeface="ScaGoudy"/>
              </a:rPr>
              <a:t>Тушта</a:t>
            </a:r>
            <a:r>
              <a:rPr lang="ru-RU" dirty="0" smtClean="0">
                <a:solidFill>
                  <a:srgbClr val="0000FF"/>
                </a:solidFill>
                <a:latin typeface="ScaGoudy"/>
                <a:cs typeface="ScaGoudy"/>
              </a:rPr>
              <a:t> Кришна, </a:t>
            </a:r>
            <a:r>
              <a:rPr lang="en-US" dirty="0" smtClean="0">
                <a:solidFill>
                  <a:srgbClr val="0000FF"/>
                </a:solidFill>
                <a:latin typeface="ScaGoudy"/>
                <a:cs typeface="ScaGoudy"/>
              </a:rPr>
              <a:t>9/1175</a:t>
            </a:r>
            <a:r>
              <a:rPr lang="en-US" dirty="0">
                <a:solidFill>
                  <a:srgbClr val="0000FF"/>
                </a:solidFill>
                <a:latin typeface="ScaGoudy"/>
                <a:cs typeface="ScaGoudy"/>
              </a:rPr>
              <a:t>) </a:t>
            </a:r>
          </a:p>
          <a:p>
            <a:pPr lvl="1"/>
            <a:endParaRPr lang="en-US" dirty="0">
              <a:latin typeface="ScaGoudy"/>
              <a:cs typeface="ScaGoudy"/>
            </a:endParaRPr>
          </a:p>
        </p:txBody>
      </p:sp>
    </p:spTree>
    <p:extLst>
      <p:ext uri="{BB962C8B-B14F-4D97-AF65-F5344CB8AC3E}">
        <p14:creationId xmlns:p14="http://schemas.microsoft.com/office/powerpoint/2010/main" val="297397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475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008000"/>
                </a:solidFill>
              </a:rPr>
              <a:t>Культура </a:t>
            </a:r>
            <a:r>
              <a:rPr lang="ru-RU" sz="2000" dirty="0" err="1">
                <a:solidFill>
                  <a:srgbClr val="008000"/>
                </a:solidFill>
              </a:rPr>
              <a:t>Варнашрамы</a:t>
            </a:r>
            <a:r>
              <a:rPr lang="ru-RU" sz="2000" dirty="0">
                <a:solidFill>
                  <a:srgbClr val="008000"/>
                </a:solidFill>
              </a:rPr>
              <a:t> в </a:t>
            </a:r>
            <a:r>
              <a:rPr lang="ru-RU" sz="2000" dirty="0" smtClean="0">
                <a:solidFill>
                  <a:srgbClr val="008000"/>
                </a:solidFill>
              </a:rPr>
              <a:t/>
            </a:r>
            <a:br>
              <a:rPr lang="ru-RU" sz="2000" dirty="0" smtClean="0">
                <a:solidFill>
                  <a:srgbClr val="008000"/>
                </a:solidFill>
              </a:rPr>
            </a:br>
            <a:r>
              <a:rPr lang="ru-RU" sz="2000" dirty="0" smtClean="0">
                <a:solidFill>
                  <a:srgbClr val="008000"/>
                </a:solidFill>
              </a:rPr>
              <a:t>ИСККОН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0" y="1447800"/>
            <a:ext cx="7854188" cy="4800600"/>
          </a:xfrm>
        </p:spPr>
        <p:txBody>
          <a:bodyPr>
            <a:noAutofit/>
          </a:bodyPr>
          <a:lstStyle/>
          <a:p>
            <a:r>
              <a:rPr lang="ru-RU" sz="2600" dirty="0" smtClean="0">
                <a:latin typeface="ScaGoudy"/>
                <a:cs typeface="ScaGoudy"/>
              </a:rPr>
              <a:t>Это было желание Шрилы Прабхупады и наша миссия</a:t>
            </a:r>
            <a:r>
              <a:rPr lang="en-US" sz="2600" dirty="0" smtClean="0">
                <a:latin typeface="ScaGoudy"/>
                <a:cs typeface="ScaGoudy"/>
              </a:rPr>
              <a:t>:</a:t>
            </a:r>
            <a:endParaRPr lang="en-US" sz="2600" dirty="0">
              <a:latin typeface="ScaGoudy"/>
              <a:cs typeface="ScaGoudy"/>
            </a:endParaRPr>
          </a:p>
          <a:p>
            <a:pPr lvl="1"/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“‘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Я ни о чем не жалею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,’ 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- сказал Прабхупада. Затем помолчал и добавил: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 ‘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Хотя нет, об одной вещи жалею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.’ </a:t>
            </a:r>
            <a:endParaRPr lang="en-US" sz="2600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 “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Преданный спросил: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 ‘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О том, что Вы не закончили перевод 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Шримад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Бхагаватам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?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’</a:t>
            </a:r>
            <a:endParaRPr lang="en-US" sz="2600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“‘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Нет. О том, что не установил 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варнашраму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.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’</a:t>
            </a:r>
            <a:endParaRPr lang="en-US" sz="2600" dirty="0">
              <a:solidFill>
                <a:srgbClr val="0000FF"/>
              </a:solidFill>
              <a:latin typeface="ScaGoudy"/>
              <a:cs typeface="ScaGoudy"/>
            </a:endParaRPr>
          </a:p>
          <a:p>
            <a:pPr lvl="1"/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“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В другой раз я был со 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Шрилой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 Прабхупадой, когда он сказал: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‘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Моя работа выполнена лишь на 50%, потому что я не установил 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варнашраму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.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’” (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Абхирама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,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18/2/96</a:t>
            </a:r>
            <a:r>
              <a:rPr lang="en-US" sz="2600" dirty="0">
                <a:solidFill>
                  <a:srgbClr val="0000FF"/>
                </a:solidFill>
                <a:latin typeface="ScaGoudy"/>
                <a:cs typeface="ScaGoudy"/>
              </a:rPr>
              <a:t>)</a:t>
            </a:r>
          </a:p>
          <a:p>
            <a:pPr lvl="1"/>
            <a:endParaRPr lang="en-US" sz="2600" dirty="0">
              <a:latin typeface="ScaGoudy"/>
              <a:cs typeface="ScaGoudy"/>
            </a:endParaRPr>
          </a:p>
        </p:txBody>
      </p:sp>
    </p:spTree>
    <p:extLst>
      <p:ext uri="{BB962C8B-B14F-4D97-AF65-F5344CB8AC3E}">
        <p14:creationId xmlns:p14="http://schemas.microsoft.com/office/powerpoint/2010/main" val="53940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680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008000"/>
                </a:solidFill>
              </a:rPr>
              <a:t>Культура </a:t>
            </a:r>
            <a:r>
              <a:rPr lang="ru-RU" sz="2000" dirty="0" err="1">
                <a:solidFill>
                  <a:srgbClr val="008000"/>
                </a:solidFill>
              </a:rPr>
              <a:t>Варнашрамы</a:t>
            </a:r>
            <a:r>
              <a:rPr lang="ru-RU" sz="2000" dirty="0">
                <a:solidFill>
                  <a:srgbClr val="008000"/>
                </a:solidFill>
              </a:rPr>
              <a:t> в </a:t>
            </a:r>
            <a:r>
              <a:rPr lang="ru-RU" sz="2000" dirty="0" smtClean="0">
                <a:solidFill>
                  <a:srgbClr val="008000"/>
                </a:solidFill>
              </a:rPr>
              <a:t/>
            </a:r>
            <a:br>
              <a:rPr lang="ru-RU" sz="2000" dirty="0" smtClean="0">
                <a:solidFill>
                  <a:srgbClr val="008000"/>
                </a:solidFill>
              </a:rPr>
            </a:br>
            <a:r>
              <a:rPr lang="ru-RU" sz="2000" dirty="0" smtClean="0">
                <a:solidFill>
                  <a:srgbClr val="008000"/>
                </a:solidFill>
              </a:rPr>
              <a:t>ИСККОН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>
                <a:latin typeface="ScaGoudy"/>
                <a:cs typeface="ScaGoudy"/>
              </a:rPr>
              <a:t>Мы должны постараться исполнить желание Шрилы Прабхупады:</a:t>
            </a:r>
            <a:endParaRPr lang="en-US" sz="2600" dirty="0" smtClean="0">
              <a:latin typeface="ScaGoudy"/>
              <a:cs typeface="ScaGoudy"/>
            </a:endParaRPr>
          </a:p>
          <a:p>
            <a:pPr marL="82296" indent="0">
              <a:buNone/>
            </a:pPr>
            <a:endParaRPr lang="en-US" sz="2600" dirty="0" smtClean="0">
              <a:latin typeface="ScaGoudy"/>
              <a:cs typeface="ScaGoudy"/>
            </a:endParaRPr>
          </a:p>
          <a:p>
            <a:pPr lvl="1"/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“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Итак, очень тяжело представить и внедрить 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варнашраму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, но по крайней мере, должно быть какое-то представление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”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.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 </a:t>
            </a:r>
          </a:p>
          <a:p>
            <a:pPr marL="356616" lvl="1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“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Затем нам нужно внедрить </a:t>
            </a:r>
            <a:r>
              <a:rPr lang="ru-RU" sz="2600" dirty="0" err="1" smtClean="0">
                <a:solidFill>
                  <a:srgbClr val="0000FF"/>
                </a:solidFill>
                <a:latin typeface="ScaGoudy"/>
                <a:cs typeface="ScaGoudy"/>
              </a:rPr>
              <a:t>варнашрама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-дхарму. Это нужно сделать совершенным образом, и это возможно. Тогда люди будут счастливы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”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.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 (</a:t>
            </a:r>
            <a:r>
              <a:rPr lang="ru-RU" sz="2600" dirty="0" smtClean="0">
                <a:solidFill>
                  <a:srgbClr val="0000FF"/>
                </a:solidFill>
                <a:latin typeface="ScaGoudy"/>
                <a:cs typeface="ScaGoudy"/>
              </a:rPr>
              <a:t>Беседа </a:t>
            </a:r>
            <a:r>
              <a:rPr lang="en-US" sz="2600" dirty="0" smtClean="0">
                <a:solidFill>
                  <a:srgbClr val="0000FF"/>
                </a:solidFill>
                <a:latin typeface="ScaGoudy"/>
                <a:cs typeface="ScaGoudy"/>
              </a:rPr>
              <a:t>14/2/77)</a:t>
            </a:r>
            <a:endParaRPr lang="en-US" sz="2600" dirty="0">
              <a:solidFill>
                <a:srgbClr val="0000FF"/>
              </a:solidFill>
              <a:latin typeface="ScaGoudy"/>
              <a:cs typeface="ScaGoudy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01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8000"/>
                </a:solidFill>
                <a:latin typeface="ScaGoudy"/>
                <a:cs typeface="ScaGoudy"/>
              </a:rPr>
              <a:t>О чем идет речь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pPr marL="82296" indent="0" algn="ctr">
              <a:buNone/>
            </a:pPr>
            <a:endParaRPr lang="en-US" b="1" dirty="0" smtClean="0">
              <a:solidFill>
                <a:srgbClr val="0000FF"/>
              </a:solidFill>
              <a:latin typeface="ScaGoudy"/>
              <a:cs typeface="ScaGoudy"/>
            </a:endParaRPr>
          </a:p>
          <a:p>
            <a:pPr marL="82296" indent="0" algn="ctr">
              <a:buNone/>
            </a:pPr>
            <a:r>
              <a:rPr lang="ru-RU" b="1" dirty="0" smtClean="0">
                <a:solidFill>
                  <a:srgbClr val="0000FF"/>
                </a:solidFill>
                <a:latin typeface="ScaGoudy"/>
                <a:cs typeface="ScaGoudy"/>
              </a:rPr>
              <a:t>Спасибо! </a:t>
            </a:r>
            <a:endParaRPr lang="en-US" b="1" dirty="0">
              <a:solidFill>
                <a:srgbClr val="0000FF"/>
              </a:solidFill>
              <a:latin typeface="ScaGoudy"/>
              <a:cs typeface="ScaGoudy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867" y="5503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341" y="1871134"/>
            <a:ext cx="7498080" cy="4800600"/>
          </a:xfrm>
        </p:spPr>
        <p:txBody>
          <a:bodyPr/>
          <a:lstStyle/>
          <a:p>
            <a:r>
              <a:rPr lang="ru-RU" dirty="0"/>
              <a:t>Альтернативный, </a:t>
            </a:r>
            <a:r>
              <a:rPr lang="ru-RU" dirty="0" smtClean="0"/>
              <a:t>естественный, т.н</a:t>
            </a:r>
            <a:r>
              <a:rPr lang="ru-RU" dirty="0"/>
              <a:t>. ненасильственный подход заключается в том, что мы внедряем КУЛЬТУРУ правил общественного поведения, и человек сам выбирает приемлемую для него нишу.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686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347" y="1417638"/>
            <a:ext cx="7498080" cy="5020734"/>
          </a:xfrm>
        </p:spPr>
        <p:txBody>
          <a:bodyPr/>
          <a:lstStyle/>
          <a:p>
            <a:endParaRPr lang="ru-RU" smtClean="0"/>
          </a:p>
          <a:p>
            <a:r>
              <a:rPr lang="ru-RU" dirty="0" smtClean="0"/>
              <a:t>Соответственно, </a:t>
            </a:r>
            <a:r>
              <a:rPr lang="ru-RU" dirty="0"/>
              <a:t>важно </a:t>
            </a:r>
            <a:r>
              <a:rPr lang="ru-RU" dirty="0" smtClean="0"/>
              <a:t>реалистично определить параметры внедрения этой культуры, определиться в том, </a:t>
            </a:r>
          </a:p>
          <a:p>
            <a:r>
              <a:rPr lang="ru-RU" dirty="0" smtClean="0"/>
              <a:t>что возможно?</a:t>
            </a:r>
          </a:p>
          <a:p>
            <a:r>
              <a:rPr lang="ru-RU" dirty="0" smtClean="0"/>
              <a:t>с чего начинать?</a:t>
            </a:r>
          </a:p>
          <a:p>
            <a:r>
              <a:rPr lang="ru-RU" dirty="0" smtClean="0"/>
              <a:t>что невозможно применить?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38639" y="274638"/>
            <a:ext cx="1799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8000"/>
                </a:solidFill>
                <a:latin typeface="ScaGoudy"/>
                <a:cs typeface="ScaGoudy"/>
              </a:rPr>
              <a:t>О чем идет речь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21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1" y="326473"/>
            <a:ext cx="8442621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Что, если мы не </a:t>
            </a:r>
            <a:r>
              <a:rPr lang="ru-RU" smtClean="0"/>
              <a:t>будем осознанно развивать </a:t>
            </a:r>
            <a:r>
              <a:rPr lang="ru-RU" dirty="0" smtClean="0"/>
              <a:t>эту культуру?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8" y="1697037"/>
            <a:ext cx="8500532" cy="5787495"/>
          </a:xfrm>
        </p:spPr>
        <p:txBody>
          <a:bodyPr>
            <a:normAutofit/>
          </a:bodyPr>
          <a:lstStyle/>
          <a:p>
            <a:r>
              <a:rPr lang="ru-RU" dirty="0" smtClean="0"/>
              <a:t>Опасность заключается в том, что в отсутствие авторитетной культуры, созданной Господом Шри Кришной и предписанной </a:t>
            </a:r>
            <a:r>
              <a:rPr lang="ru-RU" i="1" dirty="0" err="1" smtClean="0"/>
              <a:t>ачарьями</a:t>
            </a:r>
            <a:r>
              <a:rPr lang="ru-RU" dirty="0" smtClean="0"/>
              <a:t> и </a:t>
            </a:r>
            <a:r>
              <a:rPr lang="ru-RU" dirty="0" err="1" smtClean="0"/>
              <a:t>Шрилой</a:t>
            </a:r>
            <a:r>
              <a:rPr lang="ru-RU" dirty="0" smtClean="0"/>
              <a:t> </a:t>
            </a:r>
            <a:r>
              <a:rPr lang="ru-RU" dirty="0" err="1" smtClean="0"/>
              <a:t>Прабхупадой</a:t>
            </a:r>
            <a:r>
              <a:rPr lang="ru-RU" dirty="0" smtClean="0"/>
              <a:t>, мы будем неизбежно поглощены материалистической </a:t>
            </a:r>
            <a:r>
              <a:rPr lang="ru-RU" dirty="0" err="1" smtClean="0"/>
              <a:t>т.н.культурой</a:t>
            </a:r>
            <a:r>
              <a:rPr lang="ru-RU" dirty="0" smtClean="0"/>
              <a:t> и социальными технологиями в духе </a:t>
            </a:r>
            <a:r>
              <a:rPr lang="en-US" dirty="0" smtClean="0"/>
              <a:t>New Age</a:t>
            </a:r>
            <a:r>
              <a:rPr lang="ru-RU" dirty="0" smtClean="0"/>
              <a:t>, которые опираются на совершенно другую философию и привнесут эту философию в ИСККОН.</a:t>
            </a:r>
          </a:p>
        </p:txBody>
      </p:sp>
      <p:sp>
        <p:nvSpPr>
          <p:cNvPr id="4" name="Rectangle 3"/>
          <p:cNvSpPr/>
          <p:nvPr/>
        </p:nvSpPr>
        <p:spPr>
          <a:xfrm>
            <a:off x="7133900" y="106371"/>
            <a:ext cx="1799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8000"/>
                </a:solidFill>
                <a:latin typeface="ScaGoudy"/>
                <a:cs typeface="ScaGoudy"/>
              </a:rPr>
              <a:t>О чем идет речь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30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58096</TotalTime>
  <Words>3239</Words>
  <Application>Microsoft Macintosh PowerPoint</Application>
  <PresentationFormat>On-screen Show (4:3)</PresentationFormat>
  <Paragraphs>346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2" baseType="lpstr">
      <vt:lpstr>Corbel</vt:lpstr>
      <vt:lpstr>Gill Sans MT</vt:lpstr>
      <vt:lpstr>Mangal</vt:lpstr>
      <vt:lpstr>ScaGoudy</vt:lpstr>
      <vt:lpstr>Verdana</vt:lpstr>
      <vt:lpstr>Wingdings 2</vt:lpstr>
      <vt:lpstr>Solstice</vt:lpstr>
      <vt:lpstr>О чем идет речь? </vt:lpstr>
      <vt:lpstr> </vt:lpstr>
      <vt:lpstr>PowerPoint Presentation</vt:lpstr>
      <vt:lpstr>Цель - показать…</vt:lpstr>
      <vt:lpstr>В НАСТОЯЩЕЕ ВРЕМЯ В ИСККОН:</vt:lpstr>
      <vt:lpstr>Преодолеть ошибочную концепцию</vt:lpstr>
      <vt:lpstr>PowerPoint Presentation</vt:lpstr>
      <vt:lpstr>PowerPoint Presentation</vt:lpstr>
      <vt:lpstr>Что, если мы не будем осознанно развивать эту культуру? </vt:lpstr>
      <vt:lpstr>PowerPoint Presentation</vt:lpstr>
      <vt:lpstr>О чем идет речь</vt:lpstr>
      <vt:lpstr> 1 </vt:lpstr>
      <vt:lpstr>Руководство для достижения  чистой преданности</vt:lpstr>
      <vt:lpstr>Руководство для достижения  чистой преданности ти </vt:lpstr>
      <vt:lpstr>Руководство для достижения  чистой преданности</vt:lpstr>
      <vt:lpstr>Руководство для достижения  чистой преданности</vt:lpstr>
      <vt:lpstr>Руководство для достижения  чистой преданности</vt:lpstr>
      <vt:lpstr>Руководство для достижения  чистой преданности </vt:lpstr>
      <vt:lpstr>PowerPoint Presentation</vt:lpstr>
      <vt:lpstr>PowerPoint Presentation</vt:lpstr>
      <vt:lpstr>PowerPoint Presentation</vt:lpstr>
      <vt:lpstr>Варнашрама – это свод правил, предписаний и обязанностей, соответствующих определенному статусу человека, который он сам выбирает.</vt:lpstr>
      <vt:lpstr> </vt:lpstr>
      <vt:lpstr>Главные и  второстепенные правила</vt:lpstr>
      <vt:lpstr>Главные и  второстепенные правила</vt:lpstr>
      <vt:lpstr>Главные и  второстепенные правила</vt:lpstr>
      <vt:lpstr>Пример принципов культуры варнашрамы, благоприятных для бхакти:</vt:lpstr>
      <vt:lpstr>Пример нейтральных правил:</vt:lpstr>
      <vt:lpstr>Примеры неблагоприятных правил:</vt:lpstr>
      <vt:lpstr>Главные и  второстепенные правила </vt:lpstr>
      <vt:lpstr>Главные и  второстепенные правила</vt:lpstr>
      <vt:lpstr> 3</vt:lpstr>
      <vt:lpstr>Еще о главных и  второстепенных правилах</vt:lpstr>
      <vt:lpstr>Еще о главных и  второстепенных правилах</vt:lpstr>
      <vt:lpstr>Еще о главных и  второстепенных правилах</vt:lpstr>
      <vt:lpstr>Еще о главных и  второстепенных правилах</vt:lpstr>
      <vt:lpstr>Еще о главных и  второстепенных правилах</vt:lpstr>
      <vt:lpstr>Еще о главных и  второстепенных правилах</vt:lpstr>
      <vt:lpstr>Еще о главных и  второстепенных правилах</vt:lpstr>
      <vt:lpstr>Еще о главных и  второстепенных правилах</vt:lpstr>
      <vt:lpstr> 4</vt:lpstr>
      <vt:lpstr>Культура Варнашрамы в  ИСККОН</vt:lpstr>
      <vt:lpstr>Культура Варнашрамы в  ИСККОН</vt:lpstr>
      <vt:lpstr>Культура Варнашрамы в  ИСККОН</vt:lpstr>
      <vt:lpstr>Культура Варнашрамы в  ИСККОН</vt:lpstr>
      <vt:lpstr>Некоторые соображения Учитывая, что…</vt:lpstr>
      <vt:lpstr>Учитывая, что…</vt:lpstr>
      <vt:lpstr>Учитывая, что…</vt:lpstr>
      <vt:lpstr>Учитывая, что… </vt:lpstr>
      <vt:lpstr>Учитывая, что…</vt:lpstr>
      <vt:lpstr>Поэтому прежде всего следует уделить внимание утверждению ашрама-дхармы, а не варн </vt:lpstr>
      <vt:lpstr>Дхарма брахмачари:</vt:lpstr>
      <vt:lpstr>Дхарма грихастхи:</vt:lpstr>
      <vt:lpstr>Утверждение стабильного грихастха-ашрама в ИСККОН автоматически решает важные вопросы:</vt:lpstr>
      <vt:lpstr>Дхарма ванапрастхи:</vt:lpstr>
      <vt:lpstr>Дхарма санньяси:</vt:lpstr>
      <vt:lpstr>Второстепенные правила, требующие адаптации:</vt:lpstr>
      <vt:lpstr>Культура Варнашрамы в ИСККОН</vt:lpstr>
      <vt:lpstr>Культура Варнашрамы в  ИСККОН</vt:lpstr>
      <vt:lpstr>Культура Варнашрамы в  ИСККОН</vt:lpstr>
      <vt:lpstr>Культура Варнашрамы в  ИСККОН</vt:lpstr>
      <vt:lpstr>Культура Варнашрамы в  ИСККОН</vt:lpstr>
      <vt:lpstr>Культура Варнашрамы в  ИСККОН</vt:lpstr>
      <vt:lpstr>Культура Варнашрамы в  ИСККОН</vt:lpstr>
      <vt:lpstr>О чем идет речь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Sivarama Swami</dc:creator>
  <cp:lastModifiedBy>Microsoft Office User</cp:lastModifiedBy>
  <cp:revision>419</cp:revision>
  <dcterms:created xsi:type="dcterms:W3CDTF">2017-02-10T22:51:46Z</dcterms:created>
  <dcterms:modified xsi:type="dcterms:W3CDTF">2017-10-02T18:31:48Z</dcterms:modified>
</cp:coreProperties>
</file>